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</p:sldMasterIdLst>
  <p:notesMasterIdLst>
    <p:notesMasterId r:id="rId22"/>
  </p:notesMasterIdLst>
  <p:handoutMasterIdLst>
    <p:handoutMasterId r:id="rId23"/>
  </p:handoutMasterIdLst>
  <p:sldIdLst>
    <p:sldId id="462" r:id="rId5"/>
    <p:sldId id="465" r:id="rId6"/>
    <p:sldId id="594" r:id="rId7"/>
    <p:sldId id="577" r:id="rId8"/>
    <p:sldId id="596" r:id="rId9"/>
    <p:sldId id="601" r:id="rId10"/>
    <p:sldId id="584" r:id="rId11"/>
    <p:sldId id="597" r:id="rId12"/>
    <p:sldId id="599" r:id="rId13"/>
    <p:sldId id="600" r:id="rId14"/>
    <p:sldId id="598" r:id="rId15"/>
    <p:sldId id="582" r:id="rId16"/>
    <p:sldId id="583" r:id="rId17"/>
    <p:sldId id="595" r:id="rId18"/>
    <p:sldId id="576" r:id="rId19"/>
    <p:sldId id="555" r:id="rId20"/>
    <p:sldId id="52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FD5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0" autoAdjust="0"/>
    <p:restoredTop sz="94675" autoAdjust="0"/>
  </p:normalViewPr>
  <p:slideViewPr>
    <p:cSldViewPr>
      <p:cViewPr varScale="1">
        <p:scale>
          <a:sx n="125" d="100"/>
          <a:sy n="125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B15689-CDE2-4C8D-A19B-2888B4F5EEFF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FDC4EE-1243-48A5-9C79-769349227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6BF2C-5B40-404D-B05C-E270CD5D79E7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117BCB-5B06-49DD-956B-91A6B8332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9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0EC5A-D49D-4E38-809A-3AC93810D06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5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17BCB-5B06-49DD-956B-91A6B8332F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61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17BCB-5B06-49DD-956B-91A6B8332FC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1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EF01-87D4-4B52-8F6D-547913E13332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7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565C-11C5-43AA-9812-D852D9EEE9B0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6DF-4728-4E4E-9D9E-B20D7783B045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7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072B-199F-4E21-8917-CBCA2757EA88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A90B-7E1C-4275-B00A-FA80A91728AF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1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6C34-1021-4459-8D39-8AC8D5272664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A9D-FC92-43A1-ABD2-A760EDD4623D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2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154-B977-49D2-B399-9CAFE00FE15A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3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385-0DC1-48B9-8998-28A79E739244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D7B1-10A9-4705-BC47-741A127667B9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4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84CA-210B-4E97-8E5B-7E33D1E66044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8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8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6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4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6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5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0" y="4"/>
            <a:ext cx="9144000" cy="5619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0" y="6524628"/>
            <a:ext cx="9144000" cy="3333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123CA4-8F64-46F1-B606-2C9DC6FC79CE}" type="datetime1">
              <a:rPr lang="en-US" smtClean="0">
                <a:solidFill>
                  <a:prstClr val="white"/>
                </a:solidFill>
              </a:rPr>
              <a:pPr/>
              <a:t>3/22/2016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4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317750" y="0"/>
            <a:ext cx="2487613" cy="2441575"/>
          </a:xfrm>
          <a:solidFill>
            <a:srgbClr val="FFFF00"/>
          </a:solidFill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763" y="2436813"/>
            <a:ext cx="6875463" cy="2292350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March Leadership</a:t>
            </a: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Webinar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4340" name="Picture 2" descr="C:\Users\dwuori\Desktop\NEW First Steps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"/>
            <a:ext cx="418623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5875"/>
            <a:ext cx="2338388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0" y="4648200"/>
            <a:ext cx="4635500" cy="22098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6305550" y="4727575"/>
            <a:ext cx="2833688" cy="21304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648200"/>
            <a:ext cx="2209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5" name="TextBox 5"/>
          <p:cNvSpPr txBox="1">
            <a:spLocks noChangeArrowheads="1"/>
          </p:cNvSpPr>
          <p:nvPr/>
        </p:nvSpPr>
        <p:spPr bwMode="auto">
          <a:xfrm>
            <a:off x="338602" y="4875937"/>
            <a:ext cx="403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March 22, 2016 10:00-11:00 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To </a:t>
            </a:r>
            <a:r>
              <a:rPr lang="en-US" altLang="en-US" sz="1800" b="1" dirty="0">
                <a:solidFill>
                  <a:srgbClr val="000000"/>
                </a:solidFill>
              </a:rPr>
              <a:t>access this meeting by voice, please dial 888-537-7715,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participant code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52045398</a:t>
            </a:r>
            <a:r>
              <a:rPr lang="en-US" altLang="en-US" sz="1800" b="1" dirty="0">
                <a:solidFill>
                  <a:srgbClr val="000000"/>
                </a:solidFill>
              </a:rPr>
              <a:t>#</a:t>
            </a:r>
          </a:p>
        </p:txBody>
      </p:sp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2438400"/>
            <a:ext cx="2332037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18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First Steps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acknowledge contributions </a:t>
            </a:r>
            <a:r>
              <a:rPr lang="en-US" dirty="0"/>
              <a:t>of local partnerships </a:t>
            </a:r>
            <a:r>
              <a:rPr lang="en-US" dirty="0" smtClean="0"/>
              <a:t>a </a:t>
            </a:r>
            <a:r>
              <a:rPr lang="en-US" dirty="0"/>
              <a:t>percentage of the total state program service expenditures in each </a:t>
            </a:r>
            <a:r>
              <a:rPr lang="en-US" dirty="0" smtClean="0"/>
              <a:t>county will </a:t>
            </a:r>
            <a:r>
              <a:rPr lang="en-US" dirty="0"/>
              <a:t>be credited to the Local Partnerships’ budgets. </a:t>
            </a:r>
          </a:p>
          <a:p>
            <a:r>
              <a:rPr lang="en-US" dirty="0" smtClean="0"/>
              <a:t>A minimum </a:t>
            </a:r>
            <a:r>
              <a:rPr lang="en-US" dirty="0"/>
              <a:t>credit of $3,500 </a:t>
            </a:r>
            <a:r>
              <a:rPr lang="en-US" dirty="0" smtClean="0"/>
              <a:t>in administrative budget will be applied.</a:t>
            </a:r>
          </a:p>
          <a:p>
            <a:r>
              <a:rPr lang="en-US" dirty="0"/>
              <a:t>This proposal will not transfer any funding to the partnerships but will credit them with a portion of state level expenditures, increasing the amount they can spend on Administration, while staying </a:t>
            </a:r>
            <a:r>
              <a:rPr lang="en-US" dirty="0" smtClean="0"/>
              <a:t>under </a:t>
            </a:r>
            <a:r>
              <a:rPr lang="en-US" dirty="0"/>
              <a:t>the </a:t>
            </a:r>
            <a:r>
              <a:rPr lang="en-US" dirty="0" smtClean="0"/>
              <a:t>8% cap.</a:t>
            </a:r>
          </a:p>
          <a:p>
            <a:r>
              <a:rPr lang="en-US" dirty="0"/>
              <a:t>If the number of children served is increased, the next year, the local partnerships will </a:t>
            </a:r>
            <a:r>
              <a:rPr lang="en-US" dirty="0" smtClean="0"/>
              <a:t>benefit, </a:t>
            </a:r>
            <a:r>
              <a:rPr lang="en-US" dirty="0"/>
              <a:t>as this credit will be adjusted annually.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2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Board/ED Orientation</a:t>
            </a:r>
            <a:b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</a:t>
            </a: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Purpose: comprehensive and easily accessible way to onboard new local partnership EDs, staff, and board members</a:t>
            </a:r>
          </a:p>
          <a:p>
            <a:r>
              <a:rPr lang="en-US" sz="2800" b="1" dirty="0"/>
              <a:t>Three, 30-45 minute training “modules” in the form of PowerPoint presentations with accompanying guided notes for facilitator:</a:t>
            </a:r>
          </a:p>
          <a:p>
            <a:pPr lvl="1"/>
            <a:r>
              <a:rPr lang="en-US" sz="2400" b="1" dirty="0"/>
              <a:t>Module 1: What is First Steps?</a:t>
            </a:r>
          </a:p>
          <a:p>
            <a:pPr lvl="1"/>
            <a:r>
              <a:rPr lang="en-US" sz="2400" b="1" dirty="0"/>
              <a:t>Module 2: Local Partnership Structure &amp; Functions</a:t>
            </a:r>
          </a:p>
          <a:p>
            <a:pPr lvl="1"/>
            <a:r>
              <a:rPr lang="en-US" sz="2400" b="1" dirty="0"/>
              <a:t>Module 3: Local Partnership Systems &amp; Accountability Overview</a:t>
            </a:r>
          </a:p>
          <a:p>
            <a:r>
              <a:rPr lang="en-US" sz="2800" b="1" dirty="0"/>
              <a:t>Modules will be posted for EDs to review </a:t>
            </a:r>
            <a:r>
              <a:rPr lang="en-US" sz="2800" b="1" dirty="0" smtClean="0"/>
              <a:t>(</a:t>
            </a:r>
            <a:r>
              <a:rPr lang="en-US" sz="2800" b="1" dirty="0"/>
              <a:t>link to be sent out).</a:t>
            </a:r>
          </a:p>
          <a:p>
            <a:endParaRPr lang="en-US" sz="3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343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4K Update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b="1" dirty="0"/>
              <a:t>The application for new centers for 16-17 is on our website. We appreciate referrals from our EDs! Our Regional Coordinators are in the process of contacting all EDS of current counties for updates on service. </a:t>
            </a:r>
          </a:p>
          <a:p>
            <a:r>
              <a:rPr lang="en-US" sz="3400" b="1" dirty="0"/>
              <a:t> Renewed 4K centers have received the student application for 16-17. Please share  the information for all choices of 4K in your county.  </a:t>
            </a:r>
          </a:p>
          <a:p>
            <a:endParaRPr lang="en-US" sz="3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36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Territories: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u="sng" dirty="0" smtClean="0"/>
              <a:t>Barbara </a:t>
            </a:r>
            <a:r>
              <a:rPr lang="en-US" sz="3400" b="1" u="sng" dirty="0"/>
              <a:t>Black</a:t>
            </a:r>
            <a:r>
              <a:rPr lang="en-US" sz="3400" b="1" dirty="0"/>
              <a:t>-  Chester, Kershaw, Richland,  York</a:t>
            </a:r>
          </a:p>
          <a:p>
            <a:pPr marL="0" indent="0">
              <a:buNone/>
            </a:pPr>
            <a:r>
              <a:rPr lang="en-US" sz="3400" b="1" u="sng" dirty="0" smtClean="0"/>
              <a:t>Sharon </a:t>
            </a:r>
            <a:r>
              <a:rPr lang="en-US" sz="3400" b="1" u="sng" dirty="0" err="1"/>
              <a:t>Bruton</a:t>
            </a:r>
            <a:r>
              <a:rPr lang="en-US" sz="3400" b="1" dirty="0"/>
              <a:t>- Anderson, Cherokee, Oconee, Pickens, </a:t>
            </a:r>
            <a:r>
              <a:rPr lang="en-US" sz="3400" b="1" dirty="0" smtClean="0"/>
              <a:t>		    Spartanburg</a:t>
            </a:r>
            <a:r>
              <a:rPr lang="en-US" sz="3400" b="1" dirty="0"/>
              <a:t>, Union</a:t>
            </a:r>
          </a:p>
          <a:p>
            <a:pPr marL="0" indent="0">
              <a:buNone/>
            </a:pPr>
            <a:r>
              <a:rPr lang="en-US" sz="3400" b="1" u="sng" dirty="0" smtClean="0"/>
              <a:t>LaDrica </a:t>
            </a:r>
            <a:r>
              <a:rPr lang="en-US" sz="3400" b="1" u="sng" dirty="0"/>
              <a:t>Christian</a:t>
            </a:r>
            <a:r>
              <a:rPr lang="en-US" sz="3400" b="1" dirty="0"/>
              <a:t>- Darlington, Dillon, Florence, Lee, </a:t>
            </a:r>
            <a:r>
              <a:rPr lang="en-US" sz="3400" b="1" dirty="0" smtClean="0"/>
              <a:t>			         Marlboro</a:t>
            </a:r>
            <a:r>
              <a:rPr lang="en-US" sz="3400" b="1" dirty="0"/>
              <a:t>, Williamsburg</a:t>
            </a:r>
          </a:p>
          <a:p>
            <a:pPr marL="0" indent="0">
              <a:buNone/>
            </a:pPr>
            <a:r>
              <a:rPr lang="en-US" sz="3400" b="1" u="sng" dirty="0" smtClean="0"/>
              <a:t>Kristine </a:t>
            </a:r>
            <a:r>
              <a:rPr lang="en-US" sz="3400" b="1" u="sng" dirty="0"/>
              <a:t>Jenkins</a:t>
            </a:r>
            <a:r>
              <a:rPr lang="en-US" sz="3400" b="1" dirty="0"/>
              <a:t>- </a:t>
            </a:r>
            <a:r>
              <a:rPr lang="en-US" sz="3400" b="1" dirty="0" smtClean="0"/>
              <a:t>  Horry</a:t>
            </a:r>
            <a:r>
              <a:rPr lang="en-US" sz="3400" b="1" dirty="0"/>
              <a:t>, Marion</a:t>
            </a:r>
          </a:p>
          <a:p>
            <a:pPr marL="0" indent="0">
              <a:buNone/>
            </a:pPr>
            <a:r>
              <a:rPr lang="en-US" sz="3400" b="1" u="sng" dirty="0" smtClean="0"/>
              <a:t>Cassandra </a:t>
            </a:r>
            <a:r>
              <a:rPr lang="en-US" sz="3400" b="1" u="sng" dirty="0"/>
              <a:t>Johnson </a:t>
            </a:r>
            <a:r>
              <a:rPr lang="en-US" sz="3400" b="1" dirty="0"/>
              <a:t>- Barnwell, Bamberg, Calhoun, </a:t>
            </a:r>
            <a:r>
              <a:rPr lang="en-US" sz="3400" b="1" dirty="0" smtClean="0"/>
              <a:t>				  Laurens</a:t>
            </a:r>
            <a:r>
              <a:rPr lang="en-US" sz="3400" b="1" dirty="0"/>
              <a:t>, Sumter </a:t>
            </a:r>
          </a:p>
          <a:p>
            <a:pPr marL="0" indent="0">
              <a:buNone/>
            </a:pPr>
            <a:r>
              <a:rPr lang="en-US" sz="3400" b="1" u="sng" dirty="0" smtClean="0"/>
              <a:t>Joy </a:t>
            </a:r>
            <a:r>
              <a:rPr lang="en-US" sz="3400" b="1" u="sng" dirty="0"/>
              <a:t>Mazur- </a:t>
            </a:r>
            <a:r>
              <a:rPr lang="en-US" sz="3400" b="1" dirty="0" smtClean="0"/>
              <a:t>   Beaufort</a:t>
            </a:r>
            <a:r>
              <a:rPr lang="en-US" sz="3400" b="1" dirty="0"/>
              <a:t>, Berkeley, Clarendon, Dorchester, </a:t>
            </a:r>
            <a:r>
              <a:rPr lang="en-US" sz="3400" b="1" dirty="0" smtClean="0"/>
              <a:t>		Georgetown</a:t>
            </a:r>
            <a:r>
              <a:rPr lang="en-US" sz="3400" b="1" dirty="0"/>
              <a:t>, Hampton, </a:t>
            </a:r>
            <a:r>
              <a:rPr lang="en-US" sz="3400" b="1" dirty="0" smtClean="0"/>
              <a:t> </a:t>
            </a:r>
            <a:r>
              <a:rPr lang="en-US" sz="3400" b="1" dirty="0"/>
              <a:t>Jasper, Orangeburg </a:t>
            </a:r>
          </a:p>
          <a:p>
            <a:pPr marL="0" indent="0">
              <a:buNone/>
            </a:pPr>
            <a:r>
              <a:rPr lang="en-US" sz="3400" b="1" u="sng" dirty="0" smtClean="0"/>
              <a:t>Marley </a:t>
            </a:r>
            <a:r>
              <a:rPr lang="en-US" sz="3400" b="1" u="sng" dirty="0"/>
              <a:t>Via </a:t>
            </a:r>
            <a:r>
              <a:rPr lang="en-US" sz="3400" b="1" dirty="0" smtClean="0"/>
              <a:t>– Aiken</a:t>
            </a:r>
            <a:r>
              <a:rPr lang="en-US" sz="3400" b="1" dirty="0"/>
              <a:t>, Edgefield, Greenwood, Lexington, </a:t>
            </a:r>
            <a:r>
              <a:rPr lang="en-US" sz="3400" b="1" dirty="0" smtClean="0"/>
              <a:t>		Newberry</a:t>
            </a:r>
            <a:r>
              <a:rPr lang="en-US" sz="3400" b="1" dirty="0"/>
              <a:t>, Saluda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2484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Early Head Start Update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Processed New </a:t>
            </a:r>
            <a:r>
              <a:rPr lang="en-US" sz="7200" dirty="0"/>
              <a:t>Hires </a:t>
            </a:r>
            <a:r>
              <a:rPr lang="en-US" sz="7200" dirty="0" smtClean="0"/>
              <a:t>for Starting by </a:t>
            </a:r>
            <a:r>
              <a:rPr lang="en-US" sz="7200" dirty="0"/>
              <a:t>April 4</a:t>
            </a:r>
          </a:p>
          <a:p>
            <a:pPr marL="0" indent="0">
              <a:buNone/>
            </a:pPr>
            <a:r>
              <a:rPr lang="en-US" sz="7200" dirty="0"/>
              <a:t>	Fiscal Manager</a:t>
            </a:r>
          </a:p>
          <a:p>
            <a:pPr marL="0" indent="0">
              <a:buNone/>
            </a:pPr>
            <a:r>
              <a:rPr lang="en-US" sz="7200" dirty="0"/>
              <a:t>	Family Services/ERSEA Manager</a:t>
            </a:r>
          </a:p>
          <a:p>
            <a:pPr marL="0" indent="0">
              <a:buNone/>
            </a:pPr>
            <a:r>
              <a:rPr lang="en-US" sz="7200" dirty="0"/>
              <a:t>	Education </a:t>
            </a:r>
            <a:r>
              <a:rPr lang="en-US" sz="7200" dirty="0" smtClean="0"/>
              <a:t>Coordinators -  Berkeley and Columbia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	Health Coordinator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 smtClean="0"/>
              <a:t>Submitted following positions for posting: (jobs.sc.gov)</a:t>
            </a:r>
          </a:p>
          <a:p>
            <a:pPr marL="0" indent="0">
              <a:buNone/>
            </a:pPr>
            <a:r>
              <a:rPr lang="en-US" sz="7200" dirty="0"/>
              <a:t>	Family </a:t>
            </a:r>
            <a:r>
              <a:rPr lang="en-US" sz="7200" dirty="0" smtClean="0"/>
              <a:t>Advocates (Human Services Specialist II) (8</a:t>
            </a:r>
            <a:r>
              <a:rPr lang="en-US" sz="7200" dirty="0"/>
              <a:t>)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Program Assistant (Administrative Coordinator II)</a:t>
            </a:r>
            <a:r>
              <a:rPr lang="en-US" sz="7200" dirty="0"/>
              <a:t> 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Initiated Recruitment for families of Infants </a:t>
            </a:r>
            <a:r>
              <a:rPr lang="en-US" sz="7200" dirty="0"/>
              <a:t>and Toddlers this Spring </a:t>
            </a:r>
            <a:r>
              <a:rPr lang="en-US" sz="7200" dirty="0" smtClean="0"/>
              <a:t>at the </a:t>
            </a:r>
            <a:r>
              <a:rPr lang="en-US" sz="7200" dirty="0"/>
              <a:t>first four sites.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 smtClean="0"/>
              <a:t>Advertised and worked on selection of vendors to prepare remaining EHS classrooms and to install New 0-3 year old playgrounds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 smtClean="0"/>
              <a:t>Began Writing Family and Community Partnership/ERSEA Policies </a:t>
            </a:r>
            <a:r>
              <a:rPr lang="en-US" sz="7200" dirty="0"/>
              <a:t>and </a:t>
            </a:r>
            <a:r>
              <a:rPr lang="en-US" sz="7200" dirty="0" smtClean="0"/>
              <a:t>Procedures and the Refunding EHS-CC Partnership application.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904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BabyNet Update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dirty="0" err="1" smtClean="0"/>
              <a:t>BabyNet</a:t>
            </a:r>
            <a:r>
              <a:rPr lang="en-US" sz="3200" b="1" dirty="0" smtClean="0"/>
              <a:t> positions </a:t>
            </a:r>
            <a:r>
              <a:rPr lang="en-US" sz="3200" b="1" dirty="0" smtClean="0"/>
              <a:t>are </a:t>
            </a:r>
            <a:r>
              <a:rPr lang="en-US" sz="3200" b="1" dirty="0" smtClean="0"/>
              <a:t>being filled in </a:t>
            </a:r>
            <a:r>
              <a:rPr lang="en-US" sz="3200" b="1" dirty="0" smtClean="0"/>
              <a:t>5 of 7 </a:t>
            </a:r>
            <a:r>
              <a:rPr lang="en-US" sz="3200" b="1" dirty="0" err="1" smtClean="0"/>
              <a:t>BabyNet</a:t>
            </a:r>
            <a:r>
              <a:rPr lang="en-US" sz="3200" b="1" dirty="0" smtClean="0"/>
              <a:t> </a:t>
            </a:r>
            <a:r>
              <a:rPr lang="en-US" sz="3200" b="1" dirty="0" smtClean="0"/>
              <a:t>Districts – of 18 positions 16 have been filled (Florence and Sumter still hiring)</a:t>
            </a:r>
            <a:endParaRPr lang="en-US" sz="3200" b="1" dirty="0" smtClean="0"/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dirty="0" smtClean="0"/>
              <a:t>Public Hearings for Policy </a:t>
            </a:r>
            <a:r>
              <a:rPr lang="en-US" sz="3200" b="1" dirty="0" smtClean="0"/>
              <a:t>revisions </a:t>
            </a:r>
            <a:r>
              <a:rPr lang="en-US" sz="3200" b="1" dirty="0" smtClean="0"/>
              <a:t>begin this week – details on First Steps Website</a:t>
            </a:r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dirty="0" err="1" smtClean="0"/>
              <a:t>BabyNet</a:t>
            </a:r>
            <a:r>
              <a:rPr lang="en-US" sz="3200" b="1" dirty="0" smtClean="0"/>
              <a:t> </a:t>
            </a:r>
            <a:r>
              <a:rPr lang="en-US" sz="3200" b="1" dirty="0" smtClean="0"/>
              <a:t>increased b</a:t>
            </a:r>
            <a:r>
              <a:rPr lang="en-US" sz="3200" b="1" dirty="0" smtClean="0"/>
              <a:t>udget request moving through legislativ</a:t>
            </a:r>
            <a:r>
              <a:rPr lang="en-US" sz="3200" b="1" dirty="0" smtClean="0"/>
              <a:t>e process</a:t>
            </a:r>
            <a:endParaRPr lang="en-US" sz="3200" b="1" dirty="0" smtClean="0"/>
          </a:p>
          <a:p>
            <a:pPr marL="0" lvl="2" indent="0">
              <a:buNone/>
            </a:pPr>
            <a:endParaRPr lang="en-US" sz="3200" b="1" dirty="0" smtClean="0"/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Christie Duke at 803-734-4713 </a:t>
            </a:r>
            <a:r>
              <a:rPr lang="en-US" sz="3200" b="1" dirty="0" smtClean="0"/>
              <a:t>or Janice Kilburn 803-730-3084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ANNOUNCEMENTS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CTK Teacher </a:t>
            </a:r>
            <a:r>
              <a:rPr lang="en-US" dirty="0" smtClean="0"/>
              <a:t>Training</a:t>
            </a:r>
          </a:p>
          <a:p>
            <a:r>
              <a:rPr lang="en-US" dirty="0" smtClean="0"/>
              <a:t>SCANPO Board Summit and Wednesday Webinars</a:t>
            </a:r>
            <a:endParaRPr lang="en-US" dirty="0" smtClean="0"/>
          </a:p>
          <a:p>
            <a:r>
              <a:rPr lang="en-US" dirty="0" smtClean="0"/>
              <a:t>ED May Meeting?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2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Partnership Dates</a:t>
            </a:r>
            <a:endParaRPr lang="en-US" sz="40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b="1" dirty="0" smtClean="0"/>
              <a:t>April 14:</a:t>
            </a:r>
            <a:r>
              <a:rPr lang="en-US" dirty="0"/>
              <a:t> </a:t>
            </a:r>
            <a:r>
              <a:rPr lang="en-US" dirty="0" smtClean="0"/>
              <a:t> South  Carolina READ IN / ED meeting following</a:t>
            </a:r>
          </a:p>
          <a:p>
            <a:r>
              <a:rPr lang="en-US" b="1" dirty="0" smtClean="0"/>
              <a:t>April 19</a:t>
            </a:r>
            <a:r>
              <a:rPr lang="en-US" dirty="0" smtClean="0"/>
              <a:t>:  Partnership Monthly Webinar</a:t>
            </a:r>
          </a:p>
          <a:p>
            <a:r>
              <a:rPr lang="en-US" b="1" dirty="0" smtClean="0"/>
              <a:t>May 2</a:t>
            </a:r>
            <a:r>
              <a:rPr lang="en-US" b="1" baseline="30000" dirty="0" smtClean="0"/>
              <a:t>nd</a:t>
            </a:r>
            <a:r>
              <a:rPr lang="en-US" b="1" dirty="0" smtClean="0"/>
              <a:t> – 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:  Smart Start Conference</a:t>
            </a:r>
          </a:p>
          <a:p>
            <a:r>
              <a:rPr lang="en-US" b="1" dirty="0" smtClean="0"/>
              <a:t>May 6</a:t>
            </a:r>
            <a:r>
              <a:rPr lang="en-US" dirty="0" smtClean="0"/>
              <a:t>:  Renewal Plans Due</a:t>
            </a:r>
          </a:p>
          <a:p>
            <a:r>
              <a:rPr lang="en-US" b="1" dirty="0" smtClean="0"/>
              <a:t>May 17</a:t>
            </a:r>
            <a:r>
              <a:rPr lang="en-US" dirty="0" smtClean="0"/>
              <a:t>:  ED Meeting or Webinar?</a:t>
            </a:r>
          </a:p>
          <a:p>
            <a:r>
              <a:rPr lang="en-US" b="1" dirty="0" smtClean="0"/>
              <a:t>June 16</a:t>
            </a:r>
            <a:r>
              <a:rPr lang="en-US" dirty="0" smtClean="0"/>
              <a:t>:  State Board of Trustees </a:t>
            </a:r>
            <a:r>
              <a:rPr lang="en-US" dirty="0" smtClean="0"/>
              <a:t>Meeting</a:t>
            </a:r>
          </a:p>
          <a:p>
            <a:r>
              <a:rPr lang="en-US" b="1" dirty="0" smtClean="0"/>
              <a:t>July 15</a:t>
            </a:r>
            <a:r>
              <a:rPr lang="en-US" dirty="0" smtClean="0"/>
              <a:t>:  PAT – APR’s due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 marL="457200" lvl="1" indent="0">
              <a:spcBef>
                <a:spcPts val="0"/>
              </a:spcBef>
              <a:buNone/>
            </a:pPr>
            <a:endParaRPr lang="en-US" sz="20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625" y="667395"/>
            <a:ext cx="8153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3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 smtClean="0"/>
              <a:t>Welcome </a:t>
            </a:r>
            <a:r>
              <a:rPr lang="en-US" sz="3200" i="1" dirty="0"/>
              <a:t>and Introductions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/>
              <a:t>Legislative Update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/>
              <a:t>FY 17 Renewal Plan </a:t>
            </a:r>
            <a:r>
              <a:rPr lang="en-US" sz="3200" i="1" dirty="0" smtClean="0"/>
              <a:t>Template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 smtClean="0"/>
              <a:t>Strategy Self Assessment Checklists</a:t>
            </a:r>
            <a:endParaRPr lang="en-US" sz="3200" i="1" dirty="0"/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/>
              <a:t>Local First Steps Teams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/>
              <a:t> Local ED and Staff Orientation Materials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/>
              <a:t> Program Updates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/>
              <a:t>4k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/>
              <a:t>Baby Net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/>
              <a:t>Early Head Start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i="1" dirty="0"/>
              <a:t>Announcements and Key Dates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389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Legislative Update</a:t>
            </a:r>
          </a:p>
          <a:p>
            <a:r>
              <a:rPr lang="en-US" b="1" dirty="0" smtClean="0">
                <a:latin typeface="+mj-lt"/>
              </a:rPr>
              <a:t>Reauthorization Bill</a:t>
            </a:r>
          </a:p>
          <a:p>
            <a:r>
              <a:rPr lang="en-US" b="1" dirty="0" smtClean="0">
                <a:latin typeface="+mj-lt"/>
              </a:rPr>
              <a:t>House Ways and Means</a:t>
            </a:r>
          </a:p>
          <a:p>
            <a:r>
              <a:rPr lang="en-US" b="1" dirty="0" smtClean="0">
                <a:latin typeface="+mj-lt"/>
              </a:rPr>
              <a:t>Senate Budget Committee</a:t>
            </a:r>
          </a:p>
          <a:p>
            <a:r>
              <a:rPr lang="en-US" b="1" dirty="0" smtClean="0">
                <a:latin typeface="+mj-lt"/>
              </a:rPr>
              <a:t>House Oversight Committee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18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sz="4400" b="1" dirty="0" smtClean="0"/>
          </a:p>
          <a:p>
            <a:pPr marL="0" lvl="0" indent="0" algn="ctr">
              <a:buNone/>
            </a:pPr>
            <a:r>
              <a:rPr lang="en-US" sz="4400" b="1" dirty="0" smtClean="0"/>
              <a:t>FY 17 Partnership </a:t>
            </a:r>
            <a:r>
              <a:rPr lang="en-US" sz="4400" b="1" dirty="0"/>
              <a:t>&amp; Program </a:t>
            </a:r>
            <a:r>
              <a:rPr lang="en-US" sz="4400" b="1" dirty="0" smtClean="0"/>
              <a:t>Accountability Standards</a:t>
            </a:r>
          </a:p>
          <a:p>
            <a:pPr marL="0" lvl="0" indent="0" algn="ctr">
              <a:buNone/>
            </a:pPr>
            <a:r>
              <a:rPr lang="en-US" sz="3600" b="1" i="1" dirty="0" smtClean="0"/>
              <a:t>Final Version  as adopted by State Board posted to website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41782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FY17 Renewal Plan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4900" b="1" dirty="0" smtClean="0"/>
              <a:t>Table of Contents</a:t>
            </a:r>
          </a:p>
          <a:p>
            <a:pPr marL="0" indent="0">
              <a:buNone/>
            </a:pPr>
            <a:r>
              <a:rPr lang="en-US" sz="4300" dirty="0" smtClean="0"/>
              <a:t>Cover </a:t>
            </a:r>
            <a:r>
              <a:rPr lang="en-US" sz="4300" dirty="0"/>
              <a:t>Signature Page	</a:t>
            </a:r>
          </a:p>
          <a:p>
            <a:pPr marL="0" indent="0">
              <a:buNone/>
            </a:pPr>
            <a:r>
              <a:rPr lang="en-US" sz="4300" dirty="0" smtClean="0"/>
              <a:t>Required </a:t>
            </a:r>
            <a:r>
              <a:rPr lang="en-US" sz="4300" dirty="0"/>
              <a:t>Attachments </a:t>
            </a:r>
            <a:r>
              <a:rPr lang="en-US" sz="4300" dirty="0" smtClean="0"/>
              <a:t>Checklist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Partnership Needs and Resources </a:t>
            </a:r>
            <a:r>
              <a:rPr lang="en-US" sz="4300" dirty="0" smtClean="0"/>
              <a:t>Assessment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State Strategic Plan </a:t>
            </a:r>
            <a:r>
              <a:rPr lang="en-US" sz="4300" dirty="0" smtClean="0"/>
              <a:t>Priorities</a:t>
            </a:r>
          </a:p>
          <a:p>
            <a:pPr marL="0" indent="0">
              <a:buNone/>
            </a:pPr>
            <a:r>
              <a:rPr lang="en-US" sz="4300" dirty="0" smtClean="0"/>
              <a:t>Guidance on use of FY17 Funding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Program Standards </a:t>
            </a:r>
            <a:r>
              <a:rPr lang="en-US" sz="4300" dirty="0" smtClean="0"/>
              <a:t>Section:</a:t>
            </a:r>
            <a:r>
              <a:rPr lang="en-US" sz="4300" dirty="0"/>
              <a:t>	</a:t>
            </a:r>
          </a:p>
          <a:p>
            <a:pPr marL="0" indent="0">
              <a:buNone/>
            </a:pPr>
            <a:r>
              <a:rPr lang="en-US" sz="4300" dirty="0"/>
              <a:t>	*Discontinued </a:t>
            </a:r>
            <a:r>
              <a:rPr lang="en-US" sz="4300" dirty="0" smtClean="0"/>
              <a:t>Strategies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FY17 Strategy </a:t>
            </a:r>
            <a:r>
              <a:rPr lang="en-US" sz="4300" dirty="0" smtClean="0"/>
              <a:t>Summary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*FY16 Performance Summary: Continuing </a:t>
            </a:r>
            <a:r>
              <a:rPr lang="en-US" sz="4300" dirty="0" smtClean="0"/>
              <a:t>Strategies</a:t>
            </a:r>
            <a:r>
              <a:rPr lang="en-US" sz="3700" dirty="0" smtClean="0"/>
              <a:t> (</a:t>
            </a:r>
            <a:r>
              <a:rPr lang="en-US" sz="3700" i="1" dirty="0" smtClean="0"/>
              <a:t>update on FY16 Priority Goals/</a:t>
            </a:r>
            <a:r>
              <a:rPr lang="en-US" sz="3700" i="1" dirty="0" err="1" smtClean="0"/>
              <a:t>Obj</a:t>
            </a:r>
            <a:r>
              <a:rPr lang="en-US" sz="3700" i="1" dirty="0" smtClean="0"/>
              <a:t> if applicable</a:t>
            </a:r>
            <a:r>
              <a:rPr lang="en-US" sz="4300" dirty="0" smtClean="0"/>
              <a:t>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*Addendum for “Other” </a:t>
            </a:r>
            <a:r>
              <a:rPr lang="en-US" sz="4300" dirty="0" smtClean="0"/>
              <a:t>and Community Education Continuing Strategies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FY16 Child Care Training </a:t>
            </a:r>
            <a:r>
              <a:rPr lang="en-US" sz="4300" dirty="0" smtClean="0"/>
              <a:t>Summary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*New </a:t>
            </a:r>
            <a:r>
              <a:rPr lang="en-US" sz="4300" dirty="0" smtClean="0"/>
              <a:t>Strategies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Partnership Standards </a:t>
            </a:r>
            <a:r>
              <a:rPr lang="en-US" sz="4300" dirty="0" smtClean="0"/>
              <a:t>Section: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Update on FY16 Priority Goals and </a:t>
            </a:r>
            <a:r>
              <a:rPr lang="en-US" sz="4300" dirty="0" smtClean="0"/>
              <a:t>Objectives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Core Functions and Community </a:t>
            </a:r>
            <a:r>
              <a:rPr lang="en-US" sz="4300" dirty="0" smtClean="0"/>
              <a:t>Engagement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</a:t>
            </a:r>
            <a:r>
              <a:rPr lang="en-US" sz="4300" dirty="0" smtClean="0"/>
              <a:t>Governance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Board Members </a:t>
            </a:r>
            <a:r>
              <a:rPr lang="en-US" sz="4300" dirty="0" smtClean="0"/>
              <a:t>List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	Resource </a:t>
            </a:r>
            <a:r>
              <a:rPr lang="en-US" sz="4300" dirty="0" smtClean="0"/>
              <a:t>Development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DRAFT Priority Goals and Objectives for </a:t>
            </a:r>
            <a:r>
              <a:rPr lang="en-US" sz="4300" dirty="0" smtClean="0"/>
              <a:t>FY17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Fiscal Signatories Form for </a:t>
            </a:r>
            <a:r>
              <a:rPr lang="en-US" sz="4300" dirty="0" smtClean="0"/>
              <a:t>FY17</a:t>
            </a:r>
          </a:p>
          <a:p>
            <a:pPr marL="0" indent="0" algn="ctr">
              <a:buNone/>
            </a:pPr>
            <a:r>
              <a:rPr lang="en-US" sz="4300" i="1" dirty="0" smtClean="0"/>
              <a:t>*copy/paste for each applicable strategy</a:t>
            </a:r>
          </a:p>
          <a:p>
            <a:pPr marL="0" indent="0">
              <a:buNone/>
            </a:pPr>
            <a:endParaRPr lang="en-US" sz="4300" dirty="0"/>
          </a:p>
          <a:p>
            <a:pPr marL="0" indent="0">
              <a:buNone/>
            </a:pPr>
            <a:r>
              <a:rPr lang="en-US" sz="4300" dirty="0" smtClean="0"/>
              <a:t>Excel Spreadsheet (2 tabs): Proposed use of Carryforward and Reduction in Funding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5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Self Assessment Checklists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program standard and “Other” strategies</a:t>
            </a:r>
          </a:p>
          <a:p>
            <a:r>
              <a:rPr lang="en-US" dirty="0" smtClean="0"/>
              <a:t>Posted to the web site under Partnership Resources/Accountability</a:t>
            </a:r>
          </a:p>
          <a:p>
            <a:r>
              <a:rPr lang="en-US" dirty="0" smtClean="0"/>
              <a:t>Use to report on strategy successes, as well as challenges/compliance issues, in the Renewal Plan</a:t>
            </a:r>
          </a:p>
          <a:p>
            <a:r>
              <a:rPr lang="en-US" dirty="0" smtClean="0"/>
              <a:t>TA Team resource for strategy reviews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March 21 </a:t>
            </a:r>
            <a:r>
              <a:rPr lang="en-US" dirty="0" smtClean="0"/>
              <a:t>– Renewal Plan Application released</a:t>
            </a:r>
          </a:p>
          <a:p>
            <a:r>
              <a:rPr lang="en-US" b="1" dirty="0" smtClean="0"/>
              <a:t>May </a:t>
            </a:r>
            <a:r>
              <a:rPr lang="en-US" b="1" dirty="0"/>
              <a:t>6 </a:t>
            </a:r>
            <a:r>
              <a:rPr lang="en-US" dirty="0"/>
              <a:t>– Renewal Plans due </a:t>
            </a:r>
            <a:r>
              <a:rPr lang="en-US" dirty="0" smtClean="0"/>
              <a:t>to state office</a:t>
            </a:r>
            <a:endParaRPr lang="en-US" dirty="0"/>
          </a:p>
          <a:p>
            <a:r>
              <a:rPr lang="en-US" b="1" dirty="0"/>
              <a:t>May 20 </a:t>
            </a:r>
            <a:r>
              <a:rPr lang="en-US" dirty="0"/>
              <a:t>– TA’s complete reviews and get initial  feedback to counties</a:t>
            </a:r>
          </a:p>
          <a:p>
            <a:r>
              <a:rPr lang="en-US" b="1" dirty="0"/>
              <a:t>May 27 </a:t>
            </a:r>
            <a:r>
              <a:rPr lang="en-US" dirty="0"/>
              <a:t>– TA’s  meet to finalize recommendations</a:t>
            </a:r>
          </a:p>
          <a:p>
            <a:r>
              <a:rPr lang="en-US" b="1" dirty="0"/>
              <a:t>June 1 </a:t>
            </a:r>
            <a:r>
              <a:rPr lang="en-US" dirty="0"/>
              <a:t>– Final data deadline</a:t>
            </a:r>
            <a:r>
              <a:rPr lang="en-US" dirty="0" smtClean="0"/>
              <a:t>, P&amp;G</a:t>
            </a:r>
            <a:r>
              <a:rPr lang="en-US" dirty="0"/>
              <a:t>  Committee  meeting </a:t>
            </a:r>
            <a:r>
              <a:rPr lang="en-US" dirty="0" smtClean="0"/>
              <a:t>materials sent out</a:t>
            </a:r>
            <a:endParaRPr lang="en-US" dirty="0"/>
          </a:p>
          <a:p>
            <a:r>
              <a:rPr lang="en-US" b="1" dirty="0"/>
              <a:t>June 8 </a:t>
            </a:r>
            <a:r>
              <a:rPr lang="en-US" dirty="0"/>
              <a:t>– P&amp;G Committee meets</a:t>
            </a:r>
          </a:p>
          <a:p>
            <a:r>
              <a:rPr lang="en-US" b="1" dirty="0"/>
              <a:t>June 16 </a:t>
            </a:r>
            <a:r>
              <a:rPr lang="en-US" dirty="0"/>
              <a:t>– State Board meets</a:t>
            </a:r>
          </a:p>
          <a:p>
            <a:r>
              <a:rPr lang="en-US" b="1" dirty="0"/>
              <a:t>June 30 </a:t>
            </a:r>
            <a:r>
              <a:rPr lang="en-US" dirty="0"/>
              <a:t>– Feedback on Priority Goals for FY 17 sent out to counties (due back Sept. 30)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3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First Steps Teams</a:t>
            </a: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Members include:</a:t>
            </a:r>
          </a:p>
          <a:p>
            <a:r>
              <a:rPr lang="en-US" dirty="0"/>
              <a:t>Executive </a:t>
            </a:r>
            <a:r>
              <a:rPr lang="en-US" dirty="0" smtClean="0"/>
              <a:t>Director (convener)</a:t>
            </a:r>
          </a:p>
          <a:p>
            <a:r>
              <a:rPr lang="en-US" dirty="0" smtClean="0"/>
              <a:t>4K </a:t>
            </a:r>
            <a:r>
              <a:rPr lang="en-US" dirty="0"/>
              <a:t>Regional Coordinator for the county,</a:t>
            </a:r>
          </a:p>
          <a:p>
            <a:r>
              <a:rPr lang="en-US" dirty="0" err="1" smtClean="0"/>
              <a:t>BabyNet</a:t>
            </a:r>
            <a:r>
              <a:rPr lang="en-US" dirty="0" smtClean="0"/>
              <a:t> </a:t>
            </a:r>
            <a:r>
              <a:rPr lang="en-US" dirty="0"/>
              <a:t>Supervisor for the </a:t>
            </a:r>
            <a:r>
              <a:rPr lang="en-US" dirty="0" smtClean="0"/>
              <a:t>county</a:t>
            </a:r>
          </a:p>
          <a:p>
            <a:r>
              <a:rPr lang="en-US" dirty="0" smtClean="0"/>
              <a:t>Representative for Early Head Start </a:t>
            </a:r>
          </a:p>
          <a:p>
            <a:r>
              <a:rPr lang="en-US" dirty="0" smtClean="0"/>
              <a:t>State </a:t>
            </a:r>
            <a:r>
              <a:rPr lang="en-US" dirty="0"/>
              <a:t>Office Technical Assistant for the Local </a:t>
            </a:r>
            <a:r>
              <a:rPr lang="en-US" dirty="0" smtClean="0"/>
              <a:t>Partnership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First Steps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Purpose:</a:t>
            </a:r>
          </a:p>
          <a:p>
            <a:r>
              <a:rPr lang="en-US" dirty="0" smtClean="0"/>
              <a:t>Improve </a:t>
            </a:r>
            <a:r>
              <a:rPr lang="en-US" dirty="0"/>
              <a:t>communications between each partnership and </a:t>
            </a:r>
            <a:r>
              <a:rPr lang="en-US" dirty="0" smtClean="0"/>
              <a:t>First Steps</a:t>
            </a:r>
            <a:r>
              <a:rPr lang="en-US" dirty="0"/>
              <a:t>’ state-level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Establish </a:t>
            </a:r>
            <a:r>
              <a:rPr lang="en-US" dirty="0"/>
              <a:t>the statutory convener role of each local Executive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Develop </a:t>
            </a:r>
            <a:r>
              <a:rPr lang="en-US" dirty="0"/>
              <a:t>shared opportunities to improve all First Steps Programs operations and services in </a:t>
            </a:r>
            <a:r>
              <a:rPr lang="en-US" dirty="0" smtClean="0"/>
              <a:t>a community</a:t>
            </a:r>
          </a:p>
          <a:p>
            <a:r>
              <a:rPr lang="en-US" dirty="0" smtClean="0"/>
              <a:t>Develop </a:t>
            </a:r>
            <a:r>
              <a:rPr lang="en-US" dirty="0"/>
              <a:t>additional accountability between all First Steps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6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miumSlides-South-Carolina-Ma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8521</TotalTime>
  <Words>685</Words>
  <Application>Microsoft Office PowerPoint</Application>
  <PresentationFormat>On-screen Show (4:3)</PresentationFormat>
  <Paragraphs>145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PremiumSlides-South-Carolina-Map</vt:lpstr>
      <vt:lpstr>3_Office Theme</vt:lpstr>
      <vt:lpstr>1_Office Theme</vt:lpstr>
      <vt:lpstr>PowerPoint Presentation</vt:lpstr>
      <vt:lpstr> Today’s Agenda </vt:lpstr>
      <vt:lpstr>PowerPoint Presentation</vt:lpstr>
      <vt:lpstr>PowerPoint Presentation</vt:lpstr>
      <vt:lpstr>FY17 Renewal Plan Template</vt:lpstr>
      <vt:lpstr>Strategy Self Assessment Checklists</vt:lpstr>
      <vt:lpstr>Time Line</vt:lpstr>
      <vt:lpstr>Local First Steps Teams</vt:lpstr>
      <vt:lpstr>Local First Steps Teams</vt:lpstr>
      <vt:lpstr>Local First Steps Teams</vt:lpstr>
      <vt:lpstr>Local Board/ED Orientation Materials</vt:lpstr>
      <vt:lpstr>4K Update </vt:lpstr>
      <vt:lpstr>4K Territories: </vt:lpstr>
      <vt:lpstr>PowerPoint Presentation</vt:lpstr>
      <vt:lpstr>BabyNet Update</vt:lpstr>
      <vt:lpstr> ANNOUNCEMENTS </vt:lpstr>
      <vt:lpstr>Key Partnership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Robertson, Debbie</cp:lastModifiedBy>
  <cp:revision>478</cp:revision>
  <cp:lastPrinted>2016-03-22T13:52:53Z</cp:lastPrinted>
  <dcterms:created xsi:type="dcterms:W3CDTF">2016-01-18T14:30:53Z</dcterms:created>
  <dcterms:modified xsi:type="dcterms:W3CDTF">2016-03-22T16:35:50Z</dcterms:modified>
</cp:coreProperties>
</file>