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7" r:id="rId2"/>
    <p:sldId id="258" r:id="rId3"/>
    <p:sldId id="259" r:id="rId4"/>
    <p:sldId id="260" r:id="rId5"/>
    <p:sldId id="304" r:id="rId6"/>
    <p:sldId id="290" r:id="rId7"/>
    <p:sldId id="292" r:id="rId8"/>
    <p:sldId id="298" r:id="rId9"/>
    <p:sldId id="261" r:id="rId10"/>
    <p:sldId id="310" r:id="rId11"/>
    <p:sldId id="262" r:id="rId12"/>
    <p:sldId id="305" r:id="rId13"/>
    <p:sldId id="297" r:id="rId14"/>
    <p:sldId id="265" r:id="rId15"/>
    <p:sldId id="266" r:id="rId16"/>
    <p:sldId id="272" r:id="rId17"/>
    <p:sldId id="273" r:id="rId18"/>
    <p:sldId id="271" r:id="rId19"/>
    <p:sldId id="296" r:id="rId20"/>
    <p:sldId id="293" r:id="rId21"/>
    <p:sldId id="267" r:id="rId22"/>
    <p:sldId id="281" r:id="rId23"/>
    <p:sldId id="282" r:id="rId24"/>
    <p:sldId id="283" r:id="rId25"/>
    <p:sldId id="284" r:id="rId26"/>
    <p:sldId id="285" r:id="rId27"/>
    <p:sldId id="286" r:id="rId28"/>
    <p:sldId id="308" r:id="rId29"/>
    <p:sldId id="300" r:id="rId30"/>
    <p:sldId id="302" r:id="rId31"/>
    <p:sldId id="301" r:id="rId32"/>
    <p:sldId id="309" r:id="rId33"/>
    <p:sldId id="288"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E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71851" autoAdjust="0"/>
  </p:normalViewPr>
  <p:slideViewPr>
    <p:cSldViewPr>
      <p:cViewPr>
        <p:scale>
          <a:sx n="60" d="100"/>
          <a:sy n="60" d="100"/>
        </p:scale>
        <p:origin x="-142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00328C7-B236-4518-84B4-7016E92F4695}" type="datetimeFigureOut">
              <a:rPr lang="en-US" smtClean="0"/>
              <a:t>3/22/2016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3BC345D-8A4D-4FDB-9FC9-A07760E5C6BA}" type="slidenum">
              <a:rPr lang="en-US" smtClean="0"/>
              <a:t>‹#›</a:t>
            </a:fld>
            <a:endParaRPr lang="en-US"/>
          </a:p>
        </p:txBody>
      </p:sp>
    </p:spTree>
    <p:extLst>
      <p:ext uri="{BB962C8B-B14F-4D97-AF65-F5344CB8AC3E}">
        <p14:creationId xmlns:p14="http://schemas.microsoft.com/office/powerpoint/2010/main" val="1278680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C9A5C28-C1F9-48FA-BCA0-1A0285A91365}" type="datetimeFigureOut">
              <a:rPr lang="en-US" smtClean="0"/>
              <a:t>3/22/2016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74D317E-1C3E-4276-811E-4ABE7154747F}" type="slidenum">
              <a:rPr lang="en-US" smtClean="0"/>
              <a:t>‹#›</a:t>
            </a:fld>
            <a:endParaRPr lang="en-US"/>
          </a:p>
        </p:txBody>
      </p:sp>
    </p:spTree>
    <p:extLst>
      <p:ext uri="{BB962C8B-B14F-4D97-AF65-F5344CB8AC3E}">
        <p14:creationId xmlns:p14="http://schemas.microsoft.com/office/powerpoint/2010/main" val="3570772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a:t>
            </a:r>
            <a:r>
              <a:rPr lang="en-US" dirty="0" smtClean="0"/>
              <a:t>: This training was designed by</a:t>
            </a:r>
            <a:r>
              <a:rPr lang="en-US" baseline="0" dirty="0" smtClean="0"/>
              <a:t> the state office of First Steps in collaboration with current First Steps Executive Directors. It synthesizes many existing First Steps resources with the audience of new local partnership staff and board members in mind. Participants and facilitators are welcome to visit the SC First Steps website (www.scfirststeps.com) to access all of the resources that are referenced in this training and learn more about the topics presented. </a:t>
            </a:r>
            <a:endParaRPr lang="en-US" dirty="0" smtClean="0"/>
          </a:p>
          <a:p>
            <a:endParaRPr lang="en-US" dirty="0" smtClean="0"/>
          </a:p>
          <a:p>
            <a:r>
              <a:rPr lang="en-US" dirty="0" smtClean="0"/>
              <a:t>Estimated time</a:t>
            </a:r>
            <a:r>
              <a:rPr lang="en-US" baseline="0" dirty="0" smtClean="0"/>
              <a:t> needed to complete training – 45 minutes</a:t>
            </a:r>
            <a:endParaRPr lang="en-US" dirty="0"/>
          </a:p>
        </p:txBody>
      </p:sp>
      <p:sp>
        <p:nvSpPr>
          <p:cNvPr id="4" name="Slide Number Placeholder 3"/>
          <p:cNvSpPr>
            <a:spLocks noGrp="1"/>
          </p:cNvSpPr>
          <p:nvPr>
            <p:ph type="sldNum" sz="quarter" idx="10"/>
          </p:nvPr>
        </p:nvSpPr>
        <p:spPr/>
        <p:txBody>
          <a:bodyPr/>
          <a:lstStyle/>
          <a:p>
            <a:fld id="{97117BCB-5B06-49DD-956B-91A6B8332FC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433105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effectLst/>
              </a:rPr>
              <a:t>Explain: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“Profile of the Ready Kindergartner”</a:t>
            </a:r>
            <a:r>
              <a:rPr lang="en-US" sz="1200" kern="1200" baseline="0" dirty="0" smtClean="0">
                <a:solidFill>
                  <a:schemeClr val="tx1"/>
                </a:solidFill>
                <a:effectLst/>
                <a:latin typeface="+mn-lt"/>
                <a:ea typeface="+mn-ea"/>
                <a:cs typeface="+mn-cs"/>
              </a:rPr>
              <a:t> is a </a:t>
            </a:r>
            <a:r>
              <a:rPr lang="en-US" sz="1200" kern="1200" dirty="0" smtClean="0">
                <a:solidFill>
                  <a:schemeClr val="tx1"/>
                </a:solidFill>
                <a:effectLst/>
                <a:latin typeface="+mn-lt"/>
                <a:ea typeface="+mn-ea"/>
                <a:cs typeface="+mn-cs"/>
              </a:rPr>
              <a:t>description of school readiness for the State of South Carolina</a:t>
            </a:r>
            <a:r>
              <a:rPr lang="en-US" sz="1200" i="1" kern="1200" dirty="0" smtClean="0">
                <a:solidFill>
                  <a:schemeClr val="tx1"/>
                </a:solidFill>
                <a:effectLst/>
                <a:latin typeface="+mn-lt"/>
                <a:ea typeface="+mn-ea"/>
                <a:cs typeface="+mn-cs"/>
              </a:rPr>
              <a:t>.</a:t>
            </a:r>
            <a:r>
              <a:rPr lang="en-US" sz="1200" i="1" kern="1200" baseline="0" dirty="0" smtClean="0">
                <a:solidFill>
                  <a:schemeClr val="tx1"/>
                </a:solidFill>
                <a:effectLst/>
                <a:latin typeface="+mn-lt"/>
                <a:ea typeface="+mn-ea"/>
                <a:cs typeface="+mn-cs"/>
              </a:rPr>
              <a:t> </a:t>
            </a:r>
            <a:r>
              <a:rPr lang="en-US" dirty="0" smtClean="0"/>
              <a:t>Developed in collaboration with education, business and community groups across the state,</a:t>
            </a:r>
            <a:r>
              <a:rPr lang="en-US" baseline="0" dirty="0" smtClean="0"/>
              <a:t> including the South Carolina Board of Education, the profile establishes </a:t>
            </a:r>
            <a:r>
              <a:rPr lang="en-US" dirty="0" smtClean="0"/>
              <a:t>a benchmark for early childhood education in South Carolina. This comprehensive approach to school readiness not only looks at readiness of the child, but at the foundational groups that impact their success</a:t>
            </a:r>
            <a:r>
              <a:rPr lang="en-US" baseline="0" dirty="0" smtClean="0"/>
              <a:t> including parents and caregivers, schools and educators, and communities.</a:t>
            </a:r>
            <a:endParaRPr lang="en-US" dirty="0" smtClean="0"/>
          </a:p>
          <a:p>
            <a:endParaRPr lang="en-US" dirty="0"/>
          </a:p>
        </p:txBody>
      </p:sp>
      <p:sp>
        <p:nvSpPr>
          <p:cNvPr id="4" name="Slide Number Placeholder 3"/>
          <p:cNvSpPr>
            <a:spLocks noGrp="1"/>
          </p:cNvSpPr>
          <p:nvPr>
            <p:ph type="sldNum" sz="quarter" idx="10"/>
          </p:nvPr>
        </p:nvSpPr>
        <p:spPr/>
        <p:txBody>
          <a:bodyPr/>
          <a:lstStyle/>
          <a:p>
            <a:fld id="{B74D317E-1C3E-4276-811E-4ABE7154747F}" type="slidenum">
              <a:rPr lang="en-US" smtClean="0"/>
              <a:t>10</a:t>
            </a:fld>
            <a:endParaRPr lang="en-US"/>
          </a:p>
        </p:txBody>
      </p:sp>
    </p:spTree>
    <p:extLst>
      <p:ext uri="{BB962C8B-B14F-4D97-AF65-F5344CB8AC3E}">
        <p14:creationId xmlns:p14="http://schemas.microsoft.com/office/powerpoint/2010/main" val="117212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effectLst/>
              </a:rPr>
              <a:t>Explain:</a:t>
            </a:r>
          </a:p>
          <a:p>
            <a:endParaRPr lang="en-US" dirty="0" smtClean="0">
              <a:effectLst/>
            </a:endParaRPr>
          </a:p>
          <a:p>
            <a:r>
              <a:rPr lang="en-US" dirty="0" smtClean="0"/>
              <a:t>First </a:t>
            </a:r>
            <a:r>
              <a:rPr lang="en-US" dirty="0"/>
              <a:t>Steps exists to bring together efforts in early childhood at the state and local level, public and private, to focus and intensify services and assure the most efficient use of all available resources to serve the needs of South Carolina’s young children and their families</a:t>
            </a:r>
            <a:r>
              <a:rPr lang="en-US" dirty="0" smtClean="0"/>
              <a:t>.</a:t>
            </a:r>
          </a:p>
          <a:p>
            <a:pPr defTabSz="931774">
              <a:defRPr/>
            </a:pPr>
            <a:endParaRPr lang="en-US" dirty="0" smtClean="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B74D317E-1C3E-4276-811E-4ABE7154747F}" type="slidenum">
              <a:rPr lang="en-US" smtClean="0"/>
              <a:t>11</a:t>
            </a:fld>
            <a:endParaRPr lang="en-US"/>
          </a:p>
        </p:txBody>
      </p:sp>
    </p:spTree>
    <p:extLst>
      <p:ext uri="{BB962C8B-B14F-4D97-AF65-F5344CB8AC3E}">
        <p14:creationId xmlns:p14="http://schemas.microsoft.com/office/powerpoint/2010/main" val="3922564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a:t>
            </a:r>
            <a:r>
              <a:rPr lang="en-US" b="1" baseline="0" dirty="0" smtClean="0"/>
              <a:t> Note: </a:t>
            </a:r>
            <a:r>
              <a:rPr lang="en-US" baseline="0" dirty="0" smtClean="0"/>
              <a:t>This is the purpose of SC First Steps summarized from the enabling legislation.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74D317E-1C3E-4276-811E-4ABE7154747F}" type="slidenum">
              <a:rPr lang="en-US" smtClean="0"/>
              <a:t>12</a:t>
            </a:fld>
            <a:endParaRPr lang="en-US"/>
          </a:p>
        </p:txBody>
      </p:sp>
    </p:spTree>
    <p:extLst>
      <p:ext uri="{BB962C8B-B14F-4D97-AF65-F5344CB8AC3E}">
        <p14:creationId xmlns:p14="http://schemas.microsoft.com/office/powerpoint/2010/main" val="2348323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t>Facilitator Note: </a:t>
            </a:r>
            <a:r>
              <a:rPr lang="en-US" sz="1400" dirty="0" smtClean="0"/>
              <a:t>Briefly review</a:t>
            </a:r>
            <a:r>
              <a:rPr lang="en-US" sz="1400" baseline="0" dirty="0" smtClean="0"/>
              <a:t> legislative goals</a:t>
            </a:r>
            <a:r>
              <a:rPr lang="en-US" sz="1400" dirty="0" smtClean="0"/>
              <a:t>.</a:t>
            </a:r>
          </a:p>
          <a:p>
            <a:pPr lvl="0"/>
            <a:endParaRPr lang="en-US" sz="1400" dirty="0"/>
          </a:p>
        </p:txBody>
      </p:sp>
      <p:sp>
        <p:nvSpPr>
          <p:cNvPr id="4" name="Slide Number Placeholder 3"/>
          <p:cNvSpPr>
            <a:spLocks noGrp="1"/>
          </p:cNvSpPr>
          <p:nvPr>
            <p:ph type="sldNum" sz="quarter" idx="10"/>
          </p:nvPr>
        </p:nvSpPr>
        <p:spPr/>
        <p:txBody>
          <a:bodyPr/>
          <a:lstStyle/>
          <a:p>
            <a:fld id="{8D7B2739-469E-7149-BB6E-87ADE04275CF}" type="slidenum">
              <a:rPr lang="en-US" smtClean="0"/>
              <a:pPr/>
              <a:t>13</a:t>
            </a:fld>
            <a:endParaRPr lang="en-US"/>
          </a:p>
        </p:txBody>
      </p:sp>
    </p:spTree>
    <p:extLst>
      <p:ext uri="{BB962C8B-B14F-4D97-AF65-F5344CB8AC3E}">
        <p14:creationId xmlns:p14="http://schemas.microsoft.com/office/powerpoint/2010/main" val="2527663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Explain:</a:t>
            </a:r>
          </a:p>
          <a:p>
            <a:endParaRPr lang="en-US" dirty="0" smtClean="0"/>
          </a:p>
          <a:p>
            <a:pPr defTabSz="931774">
              <a:defRPr/>
            </a:pPr>
            <a:r>
              <a:rPr lang="en-US" dirty="0" smtClean="0"/>
              <a:t>You</a:t>
            </a:r>
            <a:r>
              <a:rPr lang="en-US" baseline="0" dirty="0" smtClean="0"/>
              <a:t> will learn more about the structure of First Steps at the state level in the remainder of this training. The following training, </a:t>
            </a:r>
            <a:r>
              <a:rPr lang="en-US" b="1" baseline="0" dirty="0" smtClean="0"/>
              <a:t>Module 2: </a:t>
            </a:r>
            <a:r>
              <a:rPr lang="en-US" b="1" dirty="0" smtClean="0"/>
              <a:t>Local Partnership Structure &amp; Function</a:t>
            </a:r>
            <a:r>
              <a:rPr lang="en-US" b="0" dirty="0" smtClean="0"/>
              <a:t>,</a:t>
            </a:r>
            <a:r>
              <a:rPr lang="en-US" b="0" baseline="0" dirty="0" smtClean="0"/>
              <a:t> will take you through </a:t>
            </a:r>
            <a:r>
              <a:rPr lang="en-US" dirty="0" smtClean="0"/>
              <a:t>the purpose of loca</a:t>
            </a:r>
            <a:r>
              <a:rPr lang="en-US" baseline="0" dirty="0" smtClean="0"/>
              <a:t>l partnerships and</a:t>
            </a:r>
            <a:r>
              <a:rPr lang="en-US" dirty="0" smtClean="0"/>
              <a:t> boards and</a:t>
            </a:r>
            <a:r>
              <a:rPr lang="en-US" baseline="0" dirty="0" smtClean="0"/>
              <a:t> what the local partnerships are responsible for, including the responsibilities of the Executive Director and board members. </a:t>
            </a:r>
            <a:endParaRPr lang="en-US" dirty="0" smtClean="0"/>
          </a:p>
          <a:p>
            <a:pPr marL="232943" indent="-232943" defTabSz="931774">
              <a:buFontTx/>
              <a:buAutoNum type="arabicPeriod"/>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B74D317E-1C3E-4276-811E-4ABE7154747F}" type="slidenum">
              <a:rPr lang="en-US" smtClean="0"/>
              <a:t>14</a:t>
            </a:fld>
            <a:endParaRPr lang="en-US"/>
          </a:p>
        </p:txBody>
      </p:sp>
    </p:spTree>
    <p:extLst>
      <p:ext uri="{BB962C8B-B14F-4D97-AF65-F5344CB8AC3E}">
        <p14:creationId xmlns:p14="http://schemas.microsoft.com/office/powerpoint/2010/main" val="2914054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4D317E-1C3E-4276-811E-4ABE7154747F}" type="slidenum">
              <a:rPr lang="en-US" smtClean="0"/>
              <a:t>15</a:t>
            </a:fld>
            <a:endParaRPr lang="en-US"/>
          </a:p>
        </p:txBody>
      </p:sp>
    </p:spTree>
    <p:extLst>
      <p:ext uri="{BB962C8B-B14F-4D97-AF65-F5344CB8AC3E}">
        <p14:creationId xmlns:p14="http://schemas.microsoft.com/office/powerpoint/2010/main" val="2542379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 Note: </a:t>
            </a:r>
            <a:r>
              <a:rPr lang="en-US" b="0" dirty="0" smtClean="0"/>
              <a:t>This</a:t>
            </a:r>
            <a:r>
              <a:rPr lang="en-US" b="0" baseline="0" dirty="0" smtClean="0"/>
              <a:t> is a general overview of the SCFS State Office responsibilities. More details on each of these responsibilities and programs will be provided at the end of this training and in future training modules.</a:t>
            </a:r>
            <a:endParaRPr lang="en-US" b="1" dirty="0"/>
          </a:p>
        </p:txBody>
      </p:sp>
      <p:sp>
        <p:nvSpPr>
          <p:cNvPr id="4" name="Slide Number Placeholder 3"/>
          <p:cNvSpPr>
            <a:spLocks noGrp="1"/>
          </p:cNvSpPr>
          <p:nvPr>
            <p:ph type="sldNum" sz="quarter" idx="10"/>
          </p:nvPr>
        </p:nvSpPr>
        <p:spPr/>
        <p:txBody>
          <a:bodyPr/>
          <a:lstStyle/>
          <a:p>
            <a:fld id="{B74D317E-1C3E-4276-811E-4ABE7154747F}" type="slidenum">
              <a:rPr lang="en-US" smtClean="0"/>
              <a:t>16</a:t>
            </a:fld>
            <a:endParaRPr lang="en-US"/>
          </a:p>
        </p:txBody>
      </p:sp>
    </p:spTree>
    <p:extLst>
      <p:ext uri="{BB962C8B-B14F-4D97-AF65-F5344CB8AC3E}">
        <p14:creationId xmlns:p14="http://schemas.microsoft.com/office/powerpoint/2010/main" val="1519262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Facilitator</a:t>
            </a:r>
            <a:r>
              <a:rPr lang="en-US" b="1" baseline="0" dirty="0" smtClean="0"/>
              <a:t> Note: </a:t>
            </a:r>
            <a:r>
              <a:rPr lang="en-US" baseline="0" dirty="0" smtClean="0"/>
              <a:t>These are the SC First Steps State Office Duties summarized from Act 287. </a:t>
            </a:r>
            <a:endParaRPr lang="en-US" dirty="0" smtClean="0"/>
          </a:p>
          <a:p>
            <a:endParaRPr lang="en-US" dirty="0"/>
          </a:p>
        </p:txBody>
      </p:sp>
      <p:sp>
        <p:nvSpPr>
          <p:cNvPr id="4" name="Slide Number Placeholder 3"/>
          <p:cNvSpPr>
            <a:spLocks noGrp="1"/>
          </p:cNvSpPr>
          <p:nvPr>
            <p:ph type="sldNum" sz="quarter" idx="10"/>
          </p:nvPr>
        </p:nvSpPr>
        <p:spPr/>
        <p:txBody>
          <a:bodyPr/>
          <a:lstStyle/>
          <a:p>
            <a:fld id="{B74D317E-1C3E-4276-811E-4ABE7154747F}" type="slidenum">
              <a:rPr lang="en-US" smtClean="0"/>
              <a:t>17</a:t>
            </a:fld>
            <a:endParaRPr lang="en-US"/>
          </a:p>
        </p:txBody>
      </p:sp>
    </p:spTree>
    <p:extLst>
      <p:ext uri="{BB962C8B-B14F-4D97-AF65-F5344CB8AC3E}">
        <p14:creationId xmlns:p14="http://schemas.microsoft.com/office/powerpoint/2010/main" val="4131883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31BB9-46A4-4DC8-AD58-CC1CE6D4FA2B}" type="slidenum">
              <a:rPr lang="en-US" smtClean="0"/>
              <a:pPr>
                <a:defRPr/>
              </a:pPr>
              <a:t>18</a:t>
            </a:fld>
            <a:endParaRPr lang="en-US"/>
          </a:p>
        </p:txBody>
      </p:sp>
    </p:spTree>
    <p:extLst>
      <p:ext uri="{BB962C8B-B14F-4D97-AF65-F5344CB8AC3E}">
        <p14:creationId xmlns:p14="http://schemas.microsoft.com/office/powerpoint/2010/main" val="2776005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4D317E-1C3E-4276-811E-4ABE7154747F}" type="slidenum">
              <a:rPr lang="en-US" smtClean="0"/>
              <a:t>19</a:t>
            </a:fld>
            <a:endParaRPr lang="en-US"/>
          </a:p>
        </p:txBody>
      </p:sp>
    </p:spTree>
    <p:extLst>
      <p:ext uri="{BB962C8B-B14F-4D97-AF65-F5344CB8AC3E}">
        <p14:creationId xmlns:p14="http://schemas.microsoft.com/office/powerpoint/2010/main" val="3184166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306"/>
              </a:spcAft>
            </a:pPr>
            <a:r>
              <a:rPr lang="en-US" i="1" dirty="0" smtClean="0"/>
              <a:t>Explain:</a:t>
            </a:r>
            <a:r>
              <a:rPr lang="en-US" i="1" baseline="0" dirty="0" smtClean="0"/>
              <a:t> </a:t>
            </a:r>
          </a:p>
          <a:p>
            <a:pPr>
              <a:spcAft>
                <a:spcPts val="306"/>
              </a:spcAft>
            </a:pPr>
            <a:r>
              <a:rPr lang="en-US" dirty="0" smtClean="0"/>
              <a:t>This slide lays out the training modules for new local partnership</a:t>
            </a:r>
            <a:r>
              <a:rPr lang="en-US" baseline="0" dirty="0" smtClean="0"/>
              <a:t> staff and board members</a:t>
            </a:r>
            <a:r>
              <a:rPr lang="en-US" dirty="0" smtClean="0"/>
              <a:t>.</a:t>
            </a:r>
          </a:p>
          <a:p>
            <a:pPr>
              <a:spcAft>
                <a:spcPts val="306"/>
              </a:spcAft>
            </a:pPr>
            <a:endParaRPr lang="en-US" i="1" dirty="0" smtClean="0"/>
          </a:p>
          <a:p>
            <a:pPr>
              <a:spcAft>
                <a:spcPts val="306"/>
              </a:spcAft>
            </a:pPr>
            <a:r>
              <a:rPr lang="en-US" dirty="0" smtClean="0"/>
              <a:t>This module</a:t>
            </a:r>
            <a:r>
              <a:rPr lang="en-US" baseline="0" dirty="0" smtClean="0"/>
              <a:t> </a:t>
            </a:r>
            <a:r>
              <a:rPr lang="en-US" dirty="0" smtClean="0"/>
              <a:t>is the first of a training series for all new local partnership</a:t>
            </a:r>
            <a:r>
              <a:rPr lang="en-US" baseline="0" dirty="0" smtClean="0"/>
              <a:t> staff, including executive directors, and local board members. </a:t>
            </a:r>
            <a:r>
              <a:rPr lang="en-US" dirty="0" smtClean="0"/>
              <a:t>The two</a:t>
            </a:r>
            <a:r>
              <a:rPr lang="en-US" baseline="0" dirty="0" smtClean="0"/>
              <a:t> 30 minute </a:t>
            </a:r>
            <a:r>
              <a:rPr lang="en-US" dirty="0" smtClean="0"/>
              <a:t>modules that follow this Orientation will take participants through a general</a:t>
            </a:r>
            <a:r>
              <a:rPr lang="en-US" baseline="0" dirty="0" smtClean="0"/>
              <a:t> overview of </a:t>
            </a:r>
            <a:r>
              <a:rPr lang="en-US" dirty="0" smtClean="0"/>
              <a:t> the</a:t>
            </a:r>
            <a:r>
              <a:rPr lang="en-US" baseline="0" dirty="0" smtClean="0"/>
              <a:t> </a:t>
            </a:r>
            <a:r>
              <a:rPr lang="en-US" dirty="0" smtClean="0"/>
              <a:t>key aspects of</a:t>
            </a:r>
            <a:r>
              <a:rPr lang="en-US" baseline="0" dirty="0" smtClean="0"/>
              <a:t> a local SC First Steps (FS) partnership, including information on the structure of the FS state office and local partnerships, an explanation of the roles and responsibilities of executive directors and local board members, and general information on the current standards and systems that are in place to ensure local partnerships run smoothly and effectively. These modules are supplemented by several short trainings that take deeper, more in-depth looks at several important areas of local FS partnerships, including systems and accountability tools.</a:t>
            </a:r>
            <a:endParaRPr lang="en-US" dirty="0" smtClean="0"/>
          </a:p>
          <a:p>
            <a:pPr>
              <a:spcAft>
                <a:spcPts val="306"/>
              </a:spcAft>
            </a:pPr>
            <a:endParaRPr lang="en-US" dirty="0" smtClean="0"/>
          </a:p>
          <a:p>
            <a:pPr>
              <a:spcAft>
                <a:spcPts val="306"/>
              </a:spcAft>
            </a:pPr>
            <a:r>
              <a:rPr lang="en-US" dirty="0" smtClean="0"/>
              <a:t>This training program is designed to introduce participants to their</a:t>
            </a:r>
            <a:r>
              <a:rPr lang="en-US" baseline="0" dirty="0" smtClean="0"/>
              <a:t> new role as SC First Steps local partnership staff and board members</a:t>
            </a:r>
            <a:r>
              <a:rPr lang="en-US" dirty="0" smtClean="0"/>
              <a:t>. Additional resources and supports will be available in your </a:t>
            </a:r>
            <a:r>
              <a:rPr lang="en-US" b="1" u="sng" dirty="0" smtClean="0"/>
              <a:t>Orientation Materials</a:t>
            </a:r>
            <a:r>
              <a:rPr lang="en-US" b="1" u="sng" baseline="0" dirty="0" smtClean="0"/>
              <a:t> Handbook </a:t>
            </a:r>
            <a:r>
              <a:rPr lang="en-US" baseline="0" dirty="0" smtClean="0"/>
              <a:t>accompanying this training and on the SC First Steps website at www.scfirststeps.com under the tab for “Local Partnerships”.</a:t>
            </a:r>
            <a:endParaRPr lang="en-US" dirty="0"/>
          </a:p>
        </p:txBody>
      </p:sp>
      <p:sp>
        <p:nvSpPr>
          <p:cNvPr id="4" name="Slide Number Placeholder 3"/>
          <p:cNvSpPr>
            <a:spLocks noGrp="1"/>
          </p:cNvSpPr>
          <p:nvPr>
            <p:ph type="sldNum" sz="quarter" idx="10"/>
          </p:nvPr>
        </p:nvSpPr>
        <p:spPr/>
        <p:txBody>
          <a:bodyPr/>
          <a:lstStyle/>
          <a:p>
            <a:fld id="{B74D317E-1C3E-4276-811E-4ABE7154747F}" type="slidenum">
              <a:rPr lang="en-US" smtClean="0"/>
              <a:t>2</a:t>
            </a:fld>
            <a:endParaRPr lang="en-US"/>
          </a:p>
        </p:txBody>
      </p:sp>
    </p:spTree>
    <p:extLst>
      <p:ext uri="{BB962C8B-B14F-4D97-AF65-F5344CB8AC3E}">
        <p14:creationId xmlns:p14="http://schemas.microsoft.com/office/powerpoint/2010/main" val="2613254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4D317E-1C3E-4276-811E-4ABE7154747F}" type="slidenum">
              <a:rPr lang="en-US" smtClean="0"/>
              <a:t>20</a:t>
            </a:fld>
            <a:endParaRPr lang="en-US"/>
          </a:p>
        </p:txBody>
      </p:sp>
    </p:spTree>
    <p:extLst>
      <p:ext uri="{BB962C8B-B14F-4D97-AF65-F5344CB8AC3E}">
        <p14:creationId xmlns:p14="http://schemas.microsoft.com/office/powerpoint/2010/main" val="1238657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a:t>
            </a:r>
            <a:r>
              <a:rPr lang="en-US" b="1" baseline="0" dirty="0" smtClean="0"/>
              <a:t> Note: </a:t>
            </a:r>
            <a:r>
              <a:rPr lang="en-US" b="0" baseline="0" dirty="0" smtClean="0"/>
              <a:t>The next several slides aim to provide a general overview of SC First Steps Core Areas of Service and programs. They do not include every detail about each one. You may choose to add or remove slides in order to tailor the training to the areas of service offered by the particular local partnership that is the audience of the training.</a:t>
            </a:r>
          </a:p>
        </p:txBody>
      </p:sp>
      <p:sp>
        <p:nvSpPr>
          <p:cNvPr id="4" name="Slide Number Placeholder 3"/>
          <p:cNvSpPr>
            <a:spLocks noGrp="1"/>
          </p:cNvSpPr>
          <p:nvPr>
            <p:ph type="sldNum" sz="quarter" idx="10"/>
          </p:nvPr>
        </p:nvSpPr>
        <p:spPr/>
        <p:txBody>
          <a:bodyPr/>
          <a:lstStyle/>
          <a:p>
            <a:fld id="{B74D317E-1C3E-4276-811E-4ABE7154747F}" type="slidenum">
              <a:rPr lang="en-US" smtClean="0"/>
              <a:t>21</a:t>
            </a:fld>
            <a:endParaRPr lang="en-US"/>
          </a:p>
        </p:txBody>
      </p:sp>
    </p:spTree>
    <p:extLst>
      <p:ext uri="{BB962C8B-B14F-4D97-AF65-F5344CB8AC3E}">
        <p14:creationId xmlns:p14="http://schemas.microsoft.com/office/powerpoint/2010/main" val="3497737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Explain:</a:t>
            </a:r>
          </a:p>
          <a:p>
            <a:endParaRPr lang="en-US" dirty="0" smtClean="0"/>
          </a:p>
          <a:p>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Nurse Family Partnership (NFP) program</a:t>
            </a:r>
            <a:r>
              <a:rPr lang="en-US" sz="1200" b="0" i="0" u="none" strike="noStrike" kern="1200" baseline="0" dirty="0" smtClean="0">
                <a:solidFill>
                  <a:schemeClr val="tx1"/>
                </a:solidFill>
                <a:latin typeface="+mn-lt"/>
                <a:ea typeface="+mn-ea"/>
                <a:cs typeface="+mn-cs"/>
              </a:rPr>
              <a:t>, an evidence-based initiative, was established in South Carolina in 2007 as a partnership between First Steps and The Duke Endowment. Now entering its eighth year of implementation, NFP is a collaborative effort of multiple state and local partners including First Steps (the state sponsor agency), The Duke Endowment, the BlueCross/BlueShield Foundation of South Carolina, The Children’s Trust and the Department of Health and Environmental Control (DHEC). As of 2014, the program operates in more than 20 South Carolina counties and is supported by the Office of First Steps at the state-level, and where so approved by local partnership boards, at the county-level. The program model requires frequent home visits to first time mothers, starting during pregnancy and continuing through the first two years of the child’s life. Home visits are provided by nurses and provide an opportunity for vulnerable mothers to receive </a:t>
            </a:r>
            <a:r>
              <a:rPr lang="en-US" sz="1200" b="0" i="0" u="none" strike="noStrike" kern="1200" baseline="0" dirty="0" err="1" smtClean="0">
                <a:solidFill>
                  <a:schemeClr val="tx1"/>
                </a:solidFill>
                <a:latin typeface="+mn-lt"/>
                <a:ea typeface="+mn-ea"/>
                <a:cs typeface="+mn-cs"/>
              </a:rPr>
              <a:t>inhome</a:t>
            </a:r>
            <a:r>
              <a:rPr lang="en-US" sz="1200" b="0" i="0" u="none" strike="noStrike" kern="1200" baseline="0" dirty="0" smtClean="0">
                <a:solidFill>
                  <a:schemeClr val="tx1"/>
                </a:solidFill>
                <a:latin typeface="+mn-lt"/>
                <a:ea typeface="+mn-ea"/>
                <a:cs typeface="+mn-cs"/>
              </a:rPr>
              <a:t> support.</a:t>
            </a:r>
          </a:p>
          <a:p>
            <a:endParaRPr lang="en-US" dirty="0" smtClean="0"/>
          </a:p>
        </p:txBody>
      </p:sp>
      <p:sp>
        <p:nvSpPr>
          <p:cNvPr id="4" name="Slide Number Placeholder 3"/>
          <p:cNvSpPr>
            <a:spLocks noGrp="1"/>
          </p:cNvSpPr>
          <p:nvPr>
            <p:ph type="sldNum" sz="quarter" idx="10"/>
          </p:nvPr>
        </p:nvSpPr>
        <p:spPr/>
        <p:txBody>
          <a:bodyPr/>
          <a:lstStyle/>
          <a:p>
            <a:fld id="{B74D317E-1C3E-4276-811E-4ABE7154747F}" type="slidenum">
              <a:rPr lang="en-US" smtClean="0"/>
              <a:t>22</a:t>
            </a:fld>
            <a:endParaRPr lang="en-US"/>
          </a:p>
        </p:txBody>
      </p:sp>
    </p:spTree>
    <p:extLst>
      <p:ext uri="{BB962C8B-B14F-4D97-AF65-F5344CB8AC3E}">
        <p14:creationId xmlns:p14="http://schemas.microsoft.com/office/powerpoint/2010/main" val="2704384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Explain: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sz="1200" b="0" i="0" u="none" strike="noStrike" kern="1200" baseline="0" dirty="0" smtClean="0">
                <a:solidFill>
                  <a:schemeClr val="tx1"/>
                </a:solidFill>
                <a:latin typeface="+mn-lt"/>
                <a:ea typeface="+mn-ea"/>
                <a:cs typeface="+mn-cs"/>
              </a:rPr>
              <a:t>Family Strengthening programs are important for facilitating long-term sustainable changes in family functioning—benefits that can continue to generate value into the future and over the course of a child’s educational career. Further, Family Strengthening programs commonly generate benefits for young children as well as for their siblings and other family members.</a:t>
            </a:r>
          </a:p>
          <a:p>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t>Home Visitation programs </a:t>
            </a:r>
            <a:r>
              <a:rPr lang="en-US" sz="1200" dirty="0" smtClean="0"/>
              <a:t>include Parents as Teachers, Nurse-Family Partnership, Parent-Child Home, and Early Steps to School Success.</a:t>
            </a:r>
          </a:p>
          <a:p>
            <a:pPr marL="628650" lvl="1" indent="-171450">
              <a:buFontTx/>
              <a:buChar char="-"/>
            </a:pPr>
            <a:r>
              <a:rPr lang="en-US" sz="1200" b="1" i="0" u="none" strike="noStrike" kern="1200" baseline="0" dirty="0" smtClean="0">
                <a:solidFill>
                  <a:schemeClr val="tx1"/>
                </a:solidFill>
                <a:latin typeface="+mn-lt"/>
                <a:ea typeface="+mn-ea"/>
                <a:cs typeface="+mn-cs"/>
              </a:rPr>
              <a:t>Parents as Teachers </a:t>
            </a:r>
            <a:r>
              <a:rPr lang="en-US" sz="1200" b="0" i="0" u="none" strike="noStrike" kern="1200" baseline="0" dirty="0" smtClean="0">
                <a:solidFill>
                  <a:schemeClr val="tx1"/>
                </a:solidFill>
                <a:latin typeface="+mn-lt"/>
                <a:ea typeface="+mn-ea"/>
                <a:cs typeface="+mn-cs"/>
              </a:rPr>
              <a:t>is a nationally recognized model for providing family and parenting support,  and is the most prevalent Family Strengthening program directly supported by local partnerships.</a:t>
            </a:r>
          </a:p>
          <a:p>
            <a:pPr marL="628650" lvl="1" indent="-171450">
              <a:buFontTx/>
              <a:buChar char="-"/>
            </a:pPr>
            <a:r>
              <a:rPr lang="en-US" sz="1200" b="1" i="0" u="none" strike="noStrike" kern="1200" baseline="0" dirty="0" smtClean="0">
                <a:solidFill>
                  <a:schemeClr val="tx1"/>
                </a:solidFill>
                <a:latin typeface="+mn-lt"/>
                <a:ea typeface="+mn-ea"/>
                <a:cs typeface="+mn-cs"/>
              </a:rPr>
              <a:t>Nurse-Family Partnership </a:t>
            </a:r>
          </a:p>
          <a:p>
            <a:pPr marL="628650" lvl="1"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b="1" dirty="0" smtClean="0"/>
              <a:t>Family Literacy Programs</a:t>
            </a:r>
            <a:r>
              <a:rPr lang="en-US" sz="1200" b="1" baseline="0" dirty="0" smtClean="0"/>
              <a:t> </a:t>
            </a:r>
            <a:r>
              <a:rPr lang="en-US" sz="1200" baseline="0" dirty="0" smtClean="0"/>
              <a:t>are</a:t>
            </a:r>
            <a:r>
              <a:rPr lang="en-US" sz="1200" dirty="0" smtClean="0"/>
              <a:t> based on a model of adult education, early childhood education, parenting education, and parent-child interaction. </a:t>
            </a:r>
            <a:r>
              <a:rPr lang="en-US" sz="1200" b="0" i="0" u="none" strike="noStrike" kern="1200" baseline="0" dirty="0" smtClean="0">
                <a:solidFill>
                  <a:schemeClr val="tx1"/>
                </a:solidFill>
                <a:latin typeface="+mn-lt"/>
                <a:ea typeface="+mn-ea"/>
                <a:cs typeface="+mn-cs"/>
              </a:rPr>
              <a:t>Literacy programs often provide children with developmentally appropriate books and teach parents how to engage with their children in reading or literacy-supporting activities—which has the added benefit of promoting constructive parent-child interactions.</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Dolly Parton Imagination Library is a </a:t>
            </a:r>
            <a:r>
              <a:rPr lang="en-US" dirty="0" smtClean="0"/>
              <a:t>program that gives children a free book each month from birth up until 5 years old</a:t>
            </a:r>
          </a:p>
          <a:p>
            <a:pPr marL="0" indent="0">
              <a:buFont typeface="Arial" panose="020B0604020202020204" pitchFamily="34" charset="0"/>
              <a:buNone/>
            </a:pP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t>Parent Training and Other Family Literacy and Support</a:t>
            </a:r>
            <a:r>
              <a:rPr lang="en-US" sz="1200" b="0" baseline="0" dirty="0" smtClean="0"/>
              <a:t> includes programs such as </a:t>
            </a:r>
            <a:r>
              <a:rPr lang="en-US" sz="1200" dirty="0" err="1" smtClean="0"/>
              <a:t>MotherRead</a:t>
            </a:r>
            <a:r>
              <a:rPr lang="en-US" sz="1200" dirty="0" smtClean="0"/>
              <a:t>, Reach Out and Read, Raising a Reader, Incredible Years, Triple P, Library-based Programs, Fatherhood, and other locally-developed programs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B74D317E-1C3E-4276-811E-4ABE7154747F}" type="slidenum">
              <a:rPr lang="en-US" smtClean="0"/>
              <a:t>23</a:t>
            </a:fld>
            <a:endParaRPr lang="en-US"/>
          </a:p>
        </p:txBody>
      </p:sp>
    </p:spTree>
    <p:extLst>
      <p:ext uri="{BB962C8B-B14F-4D97-AF65-F5344CB8AC3E}">
        <p14:creationId xmlns:p14="http://schemas.microsoft.com/office/powerpoint/2010/main" val="2584334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smtClean="0"/>
              <a:t>Explain:</a:t>
            </a:r>
          </a:p>
          <a:p>
            <a:endParaRPr lang="en-US" b="1" dirty="0" smtClean="0"/>
          </a:p>
          <a:p>
            <a:r>
              <a:rPr lang="en-US" b="1" dirty="0" smtClean="0"/>
              <a:t>Early</a:t>
            </a:r>
            <a:r>
              <a:rPr lang="en-US" b="1" baseline="0" dirty="0" smtClean="0"/>
              <a:t> Identification and Referral </a:t>
            </a:r>
            <a:r>
              <a:rPr lang="en-US" baseline="0" dirty="0" smtClean="0"/>
              <a:t>was created in </a:t>
            </a:r>
            <a:r>
              <a:rPr lang="en-US" sz="1800" dirty="0" smtClean="0"/>
              <a:t>2012 to support local </a:t>
            </a:r>
            <a:r>
              <a:rPr lang="en-US" sz="1800" dirty="0" err="1" smtClean="0"/>
              <a:t>BabyNet</a:t>
            </a:r>
            <a:r>
              <a:rPr lang="en-US" sz="1800" dirty="0" smtClean="0"/>
              <a:t> offices by serving as the local Child Find entity, screening and referring children to </a:t>
            </a:r>
            <a:r>
              <a:rPr lang="en-US" sz="1800" dirty="0" err="1" smtClean="0"/>
              <a:t>BabyNet</a:t>
            </a:r>
            <a:r>
              <a:rPr lang="en-US" sz="1800" dirty="0" smtClean="0"/>
              <a:t>, and connecting non-eligible children to needed services that may respond to the child (and</a:t>
            </a:r>
            <a:r>
              <a:rPr lang="en-US" sz="1800" baseline="0" dirty="0" smtClean="0"/>
              <a:t> family’s) needs</a:t>
            </a:r>
            <a:r>
              <a:rPr lang="en-US" sz="1800" dirty="0" smtClean="0"/>
              <a:t>. </a:t>
            </a:r>
            <a:r>
              <a:rPr lang="en-US" sz="1200" b="0" i="0" u="none" strike="noStrike" kern="1200" baseline="0" dirty="0" smtClean="0">
                <a:solidFill>
                  <a:schemeClr val="tx1"/>
                </a:solidFill>
                <a:latin typeface="+mn-lt"/>
                <a:ea typeface="+mn-ea"/>
                <a:cs typeface="+mn-cs"/>
              </a:rPr>
              <a:t>Further, local partnerships often elect to fund Early Identification and Referral (EIR) strategies (a First Steps prevalent program) to increase the number of young children identified with developmental delays or special learning needs..</a:t>
            </a:r>
            <a:endParaRPr lang="en-US" sz="2000"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B74D317E-1C3E-4276-811E-4ABE7154747F}" type="slidenum">
              <a:rPr lang="en-US" smtClean="0"/>
              <a:t>24</a:t>
            </a:fld>
            <a:endParaRPr lang="en-US"/>
          </a:p>
        </p:txBody>
      </p:sp>
    </p:spTree>
    <p:extLst>
      <p:ext uri="{BB962C8B-B14F-4D97-AF65-F5344CB8AC3E}">
        <p14:creationId xmlns:p14="http://schemas.microsoft.com/office/powerpoint/2010/main" val="1205208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smtClean="0">
                <a:effectLst/>
              </a:rPr>
              <a:t>Explain:</a:t>
            </a:r>
          </a:p>
          <a:p>
            <a:endParaRPr lang="en-US" b="1" dirty="0" smtClean="0">
              <a:effectLst/>
            </a:endParaRPr>
          </a:p>
          <a:p>
            <a:r>
              <a:rPr lang="en-US" b="1" dirty="0" smtClean="0">
                <a:effectLst/>
              </a:rPr>
              <a:t>Quality Enhancement</a:t>
            </a:r>
            <a:r>
              <a:rPr lang="en-US" dirty="0" smtClean="0">
                <a:effectLst/>
              </a:rPr>
              <a:t> – First Steps assists child care providers to improve program quality by funding targeted upgrades to meet DSS licensing or ABC-enhanced requirements, and to further enhance learning environments for young children.</a:t>
            </a:r>
          </a:p>
          <a:p>
            <a:r>
              <a:rPr lang="en-US" b="1" dirty="0" smtClean="0">
                <a:effectLst/>
              </a:rPr>
              <a:t>Staff Training and Development</a:t>
            </a:r>
            <a:r>
              <a:rPr lang="en-US" dirty="0" smtClean="0">
                <a:effectLst/>
              </a:rPr>
              <a:t> – First Steps provides staff development and mentoring to assist providers in meeting DSS training requirements, increasing the knowledge of child care workers and improving the quality of programs offered in participating child care facilities.</a:t>
            </a:r>
          </a:p>
          <a:p>
            <a:r>
              <a:rPr lang="en-US" b="1" dirty="0" smtClean="0">
                <a:effectLst/>
              </a:rPr>
              <a:t>Child Care Scholarships </a:t>
            </a:r>
            <a:r>
              <a:rPr lang="en-US" dirty="0" smtClean="0">
                <a:effectLst/>
              </a:rPr>
              <a:t> – First Steps provides scholarships to high quality child care programs for eligible families and their children and increases the number of child care slots in South Carolina.</a:t>
            </a:r>
          </a:p>
          <a:p>
            <a:endParaRPr lang="en-US" dirty="0"/>
          </a:p>
        </p:txBody>
      </p:sp>
      <p:sp>
        <p:nvSpPr>
          <p:cNvPr id="4" name="Slide Number Placeholder 3"/>
          <p:cNvSpPr>
            <a:spLocks noGrp="1"/>
          </p:cNvSpPr>
          <p:nvPr>
            <p:ph type="sldNum" sz="quarter" idx="10"/>
          </p:nvPr>
        </p:nvSpPr>
        <p:spPr/>
        <p:txBody>
          <a:bodyPr/>
          <a:lstStyle/>
          <a:p>
            <a:fld id="{B74D317E-1C3E-4276-811E-4ABE7154747F}" type="slidenum">
              <a:rPr lang="en-US" smtClean="0"/>
              <a:t>25</a:t>
            </a:fld>
            <a:endParaRPr lang="en-US"/>
          </a:p>
        </p:txBody>
      </p:sp>
    </p:spTree>
    <p:extLst>
      <p:ext uri="{BB962C8B-B14F-4D97-AF65-F5344CB8AC3E}">
        <p14:creationId xmlns:p14="http://schemas.microsoft.com/office/powerpoint/2010/main" val="3766558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effectLst/>
              </a:rPr>
              <a:t>Explain:</a:t>
            </a:r>
          </a:p>
          <a:p>
            <a:endParaRPr lang="en-US" dirty="0" smtClean="0">
              <a:effectLst/>
            </a:endParaRPr>
          </a:p>
          <a:p>
            <a:r>
              <a:rPr lang="en-US" dirty="0" smtClean="0">
                <a:effectLst/>
              </a:rPr>
              <a:t>First Steps’ efforts to improve early education opportunities for young children in South Carolina include:</a:t>
            </a:r>
            <a:endParaRPr lang="en-US" b="1" dirty="0" smtClean="0">
              <a:effectLst/>
            </a:endParaRPr>
          </a:p>
          <a:p>
            <a:pPr marL="171450" indent="-171450">
              <a:buFontTx/>
              <a:buChar char="-"/>
            </a:pPr>
            <a:r>
              <a:rPr lang="en-US" b="1" dirty="0" smtClean="0">
                <a:effectLst/>
              </a:rPr>
              <a:t>Partnership Pre-K Expansion </a:t>
            </a:r>
            <a:r>
              <a:rPr lang="en-US" dirty="0" smtClean="0">
                <a:effectLst/>
              </a:rPr>
              <a:t>– Through its network of local partnerships, First Steps also works to expand high-quality preschool access in communities statewide. In some cases First Steps assists school districts to expand Pre-K offerings or to expand half-day programs to full-day. In other communities, partnerships work with private and non-profit partners to expand and improve preschool offerings in non-district settings.</a:t>
            </a:r>
          </a:p>
          <a:p>
            <a:pPr marL="171450" indent="-171450">
              <a:buFontTx/>
              <a:buChar char="-"/>
            </a:pPr>
            <a:r>
              <a:rPr lang="en-US" b="1" dirty="0" smtClean="0">
                <a:effectLst/>
              </a:rPr>
              <a:t>Early Head Start</a:t>
            </a:r>
            <a:r>
              <a:rPr lang="en-US" dirty="0" smtClean="0">
                <a:effectLst/>
              </a:rPr>
              <a:t> – The First Steps Partnerships in Richland and Spartanburg Counties are federal Early Head Start grantees. </a:t>
            </a:r>
            <a:endParaRPr lang="en-US" dirty="0"/>
          </a:p>
        </p:txBody>
      </p:sp>
      <p:sp>
        <p:nvSpPr>
          <p:cNvPr id="4" name="Slide Number Placeholder 3"/>
          <p:cNvSpPr>
            <a:spLocks noGrp="1"/>
          </p:cNvSpPr>
          <p:nvPr>
            <p:ph type="sldNum" sz="quarter" idx="10"/>
          </p:nvPr>
        </p:nvSpPr>
        <p:spPr/>
        <p:txBody>
          <a:bodyPr/>
          <a:lstStyle/>
          <a:p>
            <a:fld id="{B74D317E-1C3E-4276-811E-4ABE7154747F}" type="slidenum">
              <a:rPr lang="en-US" smtClean="0"/>
              <a:t>26</a:t>
            </a:fld>
            <a:endParaRPr lang="en-US"/>
          </a:p>
        </p:txBody>
      </p:sp>
    </p:spTree>
    <p:extLst>
      <p:ext uri="{BB962C8B-B14F-4D97-AF65-F5344CB8AC3E}">
        <p14:creationId xmlns:p14="http://schemas.microsoft.com/office/powerpoint/2010/main" val="2782034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smtClean="0">
                <a:effectLst/>
              </a:rPr>
              <a:t>Explain:</a:t>
            </a:r>
          </a:p>
          <a:p>
            <a:endParaRPr lang="en-US" b="1" dirty="0" smtClean="0">
              <a:effectLst/>
            </a:endParaRPr>
          </a:p>
          <a:p>
            <a:pPr marL="171450" indent="-171450">
              <a:buFont typeface="Arial" panose="020B0604020202020204" pitchFamily="34" charset="0"/>
              <a:buChar char="•"/>
            </a:pPr>
            <a:r>
              <a:rPr lang="en-US" b="1" dirty="0" smtClean="0">
                <a:effectLst/>
              </a:rPr>
              <a:t>Countdown to Kindergarten</a:t>
            </a:r>
            <a:r>
              <a:rPr lang="en-US" dirty="0" smtClean="0">
                <a:effectLst/>
              </a:rPr>
              <a:t> is designed to:</a:t>
            </a:r>
          </a:p>
          <a:p>
            <a:pPr marL="628650" lvl="1" indent="-171450">
              <a:buFontTx/>
              <a:buChar char="-"/>
            </a:pPr>
            <a:r>
              <a:rPr lang="en-US" sz="1200" b="0" i="0" u="none" strike="noStrike" kern="1200" baseline="0" dirty="0" smtClean="0">
                <a:solidFill>
                  <a:schemeClr val="tx1"/>
                </a:solidFill>
                <a:latin typeface="+mn-lt"/>
                <a:ea typeface="+mn-ea"/>
                <a:cs typeface="+mn-cs"/>
              </a:rPr>
              <a:t>Establish lasting home-school bonds rooting in mutual respect</a:t>
            </a:r>
          </a:p>
          <a:p>
            <a:pPr marL="628650" lvl="1" indent="-171450">
              <a:buFontTx/>
              <a:buChar char="-"/>
            </a:pPr>
            <a:r>
              <a:rPr lang="en-US" sz="1200" b="0" i="0" u="none" strike="noStrike" kern="1200" baseline="0" dirty="0" smtClean="0">
                <a:solidFill>
                  <a:schemeClr val="tx1"/>
                </a:solidFill>
                <a:latin typeface="+mn-lt"/>
                <a:ea typeface="+mn-ea"/>
                <a:cs typeface="+mn-cs"/>
              </a:rPr>
              <a:t>Enable parents and teachers to reach common understandings of both familial and classroom expectations for the coming school year; and</a:t>
            </a:r>
          </a:p>
          <a:p>
            <a:pPr marL="628650" lvl="1" indent="-171450">
              <a:buFontTx/>
              <a:buChar char="-"/>
            </a:pPr>
            <a:r>
              <a:rPr lang="en-US" sz="1200" b="0" i="0" u="none" strike="noStrike" kern="1200" baseline="0" dirty="0" smtClean="0">
                <a:solidFill>
                  <a:schemeClr val="tx1"/>
                </a:solidFill>
                <a:latin typeface="+mn-lt"/>
                <a:ea typeface="+mn-ea"/>
                <a:cs typeface="+mn-cs"/>
              </a:rPr>
              <a:t>Establish strong student-teacher relationships that will facilitate the home-school transition and enhance classroom learning.</a:t>
            </a:r>
          </a:p>
          <a:p>
            <a:pPr marL="628650" lvl="1" indent="-171450">
              <a:buFontTx/>
              <a:buChar char="-"/>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4D317E-1C3E-4276-811E-4ABE7154747F}" type="slidenum">
              <a:rPr lang="en-US" smtClean="0"/>
              <a:t>27</a:t>
            </a:fld>
            <a:endParaRPr lang="en-US"/>
          </a:p>
        </p:txBody>
      </p:sp>
    </p:spTree>
    <p:extLst>
      <p:ext uri="{BB962C8B-B14F-4D97-AF65-F5344CB8AC3E}">
        <p14:creationId xmlns:p14="http://schemas.microsoft.com/office/powerpoint/2010/main" val="41009250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31BB9-46A4-4DC8-AD58-CC1CE6D4FA2B}" type="slidenum">
              <a:rPr lang="en-US" smtClean="0"/>
              <a:pPr>
                <a:defRPr/>
              </a:pPr>
              <a:t>29</a:t>
            </a:fld>
            <a:endParaRPr lang="en-US"/>
          </a:p>
        </p:txBody>
      </p:sp>
    </p:spTree>
    <p:extLst>
      <p:ext uri="{BB962C8B-B14F-4D97-AF65-F5344CB8AC3E}">
        <p14:creationId xmlns:p14="http://schemas.microsoft.com/office/powerpoint/2010/main" val="2641580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Explain:</a:t>
            </a:r>
          </a:p>
          <a:p>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smtClean="0"/>
              <a:t>Early</a:t>
            </a:r>
            <a:r>
              <a:rPr lang="en-US" sz="1200" b="1" baseline="0" dirty="0" smtClean="0"/>
              <a:t> Head Start </a:t>
            </a:r>
            <a:r>
              <a:rPr lang="en-US" sz="1200" b="0" baseline="0" dirty="0" smtClean="0"/>
              <a:t>is a c</a:t>
            </a:r>
            <a:r>
              <a:rPr lang="en-US" sz="1200" b="0" dirty="0" smtClean="0"/>
              <a:t>omplement to the Head Start preschool program serving low-income families with infants and toddlers and pregnant women;</a:t>
            </a:r>
            <a:r>
              <a:rPr lang="en-US" sz="1200" b="0" baseline="0" dirty="0" smtClean="0"/>
              <a:t> d</a:t>
            </a:r>
            <a:r>
              <a:rPr lang="en-US" sz="1200" b="0" dirty="0" smtClean="0"/>
              <a:t>esigned to:</a:t>
            </a:r>
            <a:r>
              <a:rPr lang="en-US" sz="1200" b="0" baseline="0" dirty="0" smtClean="0"/>
              <a:t> 1) p</a:t>
            </a:r>
            <a:r>
              <a:rPr lang="en-US" sz="1200" b="0" dirty="0" smtClean="0"/>
              <a:t>romote the development of young children, 2)</a:t>
            </a:r>
            <a:r>
              <a:rPr lang="en-US" sz="1200" b="0" baseline="0" dirty="0" smtClean="0"/>
              <a:t> e</a:t>
            </a:r>
            <a:r>
              <a:rPr lang="en-US" sz="1200" b="0" dirty="0" smtClean="0"/>
              <a:t>ngage parents in their roles as primary caregivers and teachers,</a:t>
            </a:r>
            <a:r>
              <a:rPr lang="en-US" sz="1200" b="0" baseline="0" dirty="0" smtClean="0"/>
              <a:t> and 3) h</a:t>
            </a:r>
            <a:r>
              <a:rPr lang="en-US" sz="1200" b="0" dirty="0" smtClean="0"/>
              <a:t>elp parents move toward self-sufficiency. Early</a:t>
            </a:r>
            <a:r>
              <a:rPr lang="en-US" sz="1200" b="0" baseline="0" dirty="0" smtClean="0"/>
              <a:t> Head Start is a f</a:t>
            </a:r>
            <a:r>
              <a:rPr lang="en-US" sz="1200" b="0" dirty="0" smtClean="0"/>
              <a:t>ull-day (minimum 6 hours), full-year (5 days per week, 48 weeks per year) </a:t>
            </a:r>
            <a:r>
              <a:rPr lang="en-US" sz="1200" b="0" i="1" dirty="0" smtClean="0">
                <a:solidFill>
                  <a:srgbClr val="C00000"/>
                </a:solidFill>
              </a:rPr>
              <a:t>comprehensive model</a:t>
            </a:r>
            <a:r>
              <a:rPr lang="en-US" sz="1200" b="0" dirty="0" smtClean="0"/>
              <a:t>, promoting the school readiness of low-income infants and toddlers (birth to third birthday).</a:t>
            </a:r>
            <a:r>
              <a:rPr lang="en-US" sz="1200" b="0" baseline="0" dirty="0" smtClean="0"/>
              <a:t> </a:t>
            </a:r>
            <a:endParaRPr lang="en-US" sz="1200" b="0" dirty="0" smtClean="0"/>
          </a:p>
          <a:p>
            <a:pPr>
              <a:spcBef>
                <a:spcPts val="0"/>
              </a:spcBef>
            </a:pPr>
            <a:endParaRPr lang="en-US" sz="1200" b="0" dirty="0" smtClean="0"/>
          </a:p>
          <a:p>
            <a:endParaRPr lang="en-US" dirty="0"/>
          </a:p>
        </p:txBody>
      </p:sp>
      <p:sp>
        <p:nvSpPr>
          <p:cNvPr id="4" name="Slide Number Placeholder 3"/>
          <p:cNvSpPr>
            <a:spLocks noGrp="1"/>
          </p:cNvSpPr>
          <p:nvPr>
            <p:ph type="sldNum" sz="quarter" idx="10"/>
          </p:nvPr>
        </p:nvSpPr>
        <p:spPr/>
        <p:txBody>
          <a:bodyPr/>
          <a:lstStyle/>
          <a:p>
            <a:fld id="{B74D317E-1C3E-4276-811E-4ABE7154747F}" type="slidenum">
              <a:rPr lang="en-US" smtClean="0"/>
              <a:t>30</a:t>
            </a:fld>
            <a:endParaRPr lang="en-US"/>
          </a:p>
        </p:txBody>
      </p:sp>
    </p:spTree>
    <p:extLst>
      <p:ext uri="{BB962C8B-B14F-4D97-AF65-F5344CB8AC3E}">
        <p14:creationId xmlns:p14="http://schemas.microsoft.com/office/powerpoint/2010/main" val="1933805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smtClean="0"/>
              <a:t>Facilitator Note: </a:t>
            </a:r>
            <a:r>
              <a:rPr lang="en-US" dirty="0" smtClean="0"/>
              <a:t>Briefly review agenda.</a:t>
            </a:r>
          </a:p>
          <a:p>
            <a:endParaRPr lang="en-US" dirty="0" smtClean="0"/>
          </a:p>
          <a:p>
            <a:r>
              <a:rPr lang="en-US" b="1" dirty="0" smtClean="0"/>
              <a:t>Facilitator</a:t>
            </a:r>
            <a:r>
              <a:rPr lang="en-US" b="1" baseline="0" dirty="0" smtClean="0"/>
              <a:t> Note: </a:t>
            </a:r>
            <a:r>
              <a:rPr lang="en-US" baseline="0" dirty="0" smtClean="0"/>
              <a:t>It is recommended to deliver the presentation either a) without taking questions during the presentation, but allowing significant time for questions after the presentation, or b) by stopping to take questions at strategic times during the presentation, and also allowing questions at the end of the presentation.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74D317E-1C3E-4276-811E-4ABE7154747F}" type="slidenum">
              <a:rPr lang="en-US" smtClean="0"/>
              <a:t>3</a:t>
            </a:fld>
            <a:endParaRPr lang="en-US"/>
          </a:p>
        </p:txBody>
      </p:sp>
    </p:spTree>
    <p:extLst>
      <p:ext uri="{BB962C8B-B14F-4D97-AF65-F5344CB8AC3E}">
        <p14:creationId xmlns:p14="http://schemas.microsoft.com/office/powerpoint/2010/main" val="1185213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31BB9-46A4-4DC8-AD58-CC1CE6D4FA2B}" type="slidenum">
              <a:rPr lang="en-US" smtClean="0"/>
              <a:pPr>
                <a:defRPr/>
              </a:pPr>
              <a:t>31</a:t>
            </a:fld>
            <a:endParaRPr lang="en-US"/>
          </a:p>
        </p:txBody>
      </p:sp>
    </p:spTree>
    <p:extLst>
      <p:ext uri="{BB962C8B-B14F-4D97-AF65-F5344CB8AC3E}">
        <p14:creationId xmlns:p14="http://schemas.microsoft.com/office/powerpoint/2010/main" val="26226590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smtClean="0"/>
              <a:t>Explain:</a:t>
            </a:r>
          </a:p>
          <a:p>
            <a:pPr defTabSz="931774">
              <a:defRPr/>
            </a:pPr>
            <a:endParaRPr lang="en-US" dirty="0" smtClean="0"/>
          </a:p>
          <a:p>
            <a:pPr defTabSz="931774">
              <a:defRPr/>
            </a:pPr>
            <a:r>
              <a:rPr lang="en-US" dirty="0" smtClean="0"/>
              <a:t>The next training</a:t>
            </a:r>
            <a:r>
              <a:rPr lang="en-US" baseline="0" dirty="0" smtClean="0"/>
              <a:t> session is Module #2: Local Partnership Structure and Function. </a:t>
            </a:r>
            <a:r>
              <a:rPr lang="en-US" dirty="0"/>
              <a:t>In this module, new </a:t>
            </a:r>
            <a:r>
              <a:rPr lang="en-US" dirty="0" smtClean="0"/>
              <a:t>partnership staff will </a:t>
            </a:r>
            <a:r>
              <a:rPr lang="en-US" dirty="0"/>
              <a:t>learn about </a:t>
            </a:r>
            <a:r>
              <a:rPr lang="en-US" dirty="0" smtClean="0"/>
              <a:t>the purpose of loca</a:t>
            </a:r>
            <a:r>
              <a:rPr lang="en-US" baseline="0" dirty="0" smtClean="0"/>
              <a:t>l partnerships and</a:t>
            </a:r>
            <a:r>
              <a:rPr lang="en-US" dirty="0" smtClean="0"/>
              <a:t> boards and</a:t>
            </a:r>
            <a:r>
              <a:rPr lang="en-US" baseline="0" dirty="0" smtClean="0"/>
              <a:t> what the local partnerships are responsible for, including the responsibilities of the Executive Director and board members. </a:t>
            </a:r>
            <a:endParaRPr lang="en-US" dirty="0"/>
          </a:p>
          <a:p>
            <a:pPr marL="232943" indent="-232943" defTabSz="931774">
              <a:buFontTx/>
              <a:buAutoNum type="arabicPeriod"/>
              <a:defRPr/>
            </a:pPr>
            <a:endParaRPr lang="en-US" dirty="0"/>
          </a:p>
          <a:p>
            <a:pPr defTabSz="931774">
              <a:defRPr/>
            </a:pPr>
            <a:endParaRPr lang="en-US" dirty="0"/>
          </a:p>
          <a:p>
            <a:pPr defTabSz="931774">
              <a:defRPr/>
            </a:pPr>
            <a:endParaRPr lang="en-US" dirty="0"/>
          </a:p>
          <a:p>
            <a:pPr defTabSz="931774">
              <a:defRPr/>
            </a:pPr>
            <a:endParaRPr lang="en-US" dirty="0"/>
          </a:p>
        </p:txBody>
      </p:sp>
      <p:sp>
        <p:nvSpPr>
          <p:cNvPr id="4" name="Slide Number Placeholder 3"/>
          <p:cNvSpPr>
            <a:spLocks noGrp="1"/>
          </p:cNvSpPr>
          <p:nvPr>
            <p:ph type="sldNum" sz="quarter" idx="10"/>
          </p:nvPr>
        </p:nvSpPr>
        <p:spPr/>
        <p:txBody>
          <a:bodyPr/>
          <a:lstStyle/>
          <a:p>
            <a:fld id="{B74D317E-1C3E-4276-811E-4ABE7154747F}" type="slidenum">
              <a:rPr lang="en-US" smtClean="0"/>
              <a:t>33</a:t>
            </a:fld>
            <a:endParaRPr lang="en-US"/>
          </a:p>
        </p:txBody>
      </p:sp>
    </p:spTree>
    <p:extLst>
      <p:ext uri="{BB962C8B-B14F-4D97-AF65-F5344CB8AC3E}">
        <p14:creationId xmlns:p14="http://schemas.microsoft.com/office/powerpoint/2010/main" val="739911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none" dirty="0" smtClean="0"/>
              <a:t>Facilitator Note: </a:t>
            </a:r>
            <a:r>
              <a:rPr lang="en-US" dirty="0" smtClean="0"/>
              <a:t>Briefly</a:t>
            </a:r>
            <a:r>
              <a:rPr lang="en-US" baseline="0" dirty="0" smtClean="0"/>
              <a:t> review intended outcomes.</a:t>
            </a:r>
            <a:endParaRPr lang="en-US" dirty="0"/>
          </a:p>
        </p:txBody>
      </p:sp>
      <p:sp>
        <p:nvSpPr>
          <p:cNvPr id="4" name="Slide Number Placeholder 3"/>
          <p:cNvSpPr>
            <a:spLocks noGrp="1"/>
          </p:cNvSpPr>
          <p:nvPr>
            <p:ph type="sldNum" sz="quarter" idx="10"/>
          </p:nvPr>
        </p:nvSpPr>
        <p:spPr/>
        <p:txBody>
          <a:bodyPr/>
          <a:lstStyle/>
          <a:p>
            <a:fld id="{B74D317E-1C3E-4276-811E-4ABE7154747F}" type="slidenum">
              <a:rPr lang="en-US" smtClean="0"/>
              <a:t>4</a:t>
            </a:fld>
            <a:endParaRPr lang="en-US"/>
          </a:p>
        </p:txBody>
      </p:sp>
    </p:spTree>
    <p:extLst>
      <p:ext uri="{BB962C8B-B14F-4D97-AF65-F5344CB8AC3E}">
        <p14:creationId xmlns:p14="http://schemas.microsoft.com/office/powerpoint/2010/main" val="2855532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4D317E-1C3E-4276-811E-4ABE7154747F}" type="slidenum">
              <a:rPr lang="en-US" smtClean="0"/>
              <a:t>5</a:t>
            </a:fld>
            <a:endParaRPr lang="en-US"/>
          </a:p>
        </p:txBody>
      </p:sp>
    </p:spTree>
    <p:extLst>
      <p:ext uri="{BB962C8B-B14F-4D97-AF65-F5344CB8AC3E}">
        <p14:creationId xmlns:p14="http://schemas.microsoft.com/office/powerpoint/2010/main" val="828262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1" dirty="0" smtClean="0">
                <a:solidFill>
                  <a:srgbClr val="FF0000"/>
                </a:solidFill>
              </a:rPr>
              <a:t>Explain: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solidFill>
                  <a:schemeClr val="tx1"/>
                </a:solidFill>
              </a:rPr>
              <a:t>Although</a:t>
            </a:r>
            <a:r>
              <a:rPr lang="en-US" sz="1200" b="0" i="0" baseline="0" dirty="0" smtClean="0">
                <a:solidFill>
                  <a:schemeClr val="tx1"/>
                </a:solidFill>
              </a:rPr>
              <a:t> research has shown that </a:t>
            </a:r>
            <a:r>
              <a:rPr lang="en-US" sz="1200" b="0" i="0" dirty="0" smtClean="0">
                <a:solidFill>
                  <a:schemeClr val="tx1"/>
                </a:solidFill>
              </a:rPr>
              <a:t>90% of the brain’s full potential is formed by age five, 90% of education spending occurs after age five.</a:t>
            </a:r>
            <a:r>
              <a:rPr lang="en-US" sz="1200" b="0" i="0" baseline="0" dirty="0" smtClean="0">
                <a:solidFill>
                  <a:schemeClr val="tx1"/>
                </a:solidFill>
              </a:rPr>
              <a:t> </a:t>
            </a:r>
            <a:r>
              <a:rPr lang="en-US" sz="1200" b="0" i="0" kern="1200" dirty="0" smtClean="0">
                <a:solidFill>
                  <a:schemeClr val="tx1"/>
                </a:solidFill>
                <a:effectLst/>
                <a:latin typeface="+mn-lt"/>
                <a:ea typeface="+mn-ea"/>
                <a:cs typeface="+mn-cs"/>
              </a:rPr>
              <a:t>This paradigm must be changed if we want to make significant progress in reducing the achievement gap for disadvantaged children.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know that providing what Nobel Prize-winning economist James Heckman calls a “scaffolding of support” - strong families, quality early education, health and nutrition – promotes the “enhancers” and minimizes the “reducers” that change children’s brains. According to Heckman, this scaffolding of support leads to a </a:t>
            </a:r>
            <a:r>
              <a:rPr lang="en-US" sz="1200" b="1" kern="1200" dirty="0" smtClean="0">
                <a:solidFill>
                  <a:schemeClr val="tx1"/>
                </a:solidFill>
                <a:effectLst/>
                <a:latin typeface="+mn-lt"/>
                <a:ea typeface="+mn-ea"/>
                <a:cs typeface="+mn-cs"/>
              </a:rPr>
              <a:t>7 to 10 percent per year return on investment </a:t>
            </a:r>
            <a:r>
              <a:rPr lang="en-US" sz="1200" kern="1200" dirty="0" smtClean="0">
                <a:solidFill>
                  <a:schemeClr val="tx1"/>
                </a:solidFill>
                <a:effectLst/>
                <a:latin typeface="+mn-lt"/>
                <a:ea typeface="+mn-ea"/>
                <a:cs typeface="+mn-cs"/>
              </a:rPr>
              <a:t>in terms of increased school</a:t>
            </a:r>
            <a:r>
              <a:rPr lang="en-US" sz="1200" kern="1200" baseline="0" dirty="0" smtClean="0">
                <a:solidFill>
                  <a:schemeClr val="tx1"/>
                </a:solidFill>
                <a:effectLst/>
                <a:latin typeface="+mn-lt"/>
                <a:ea typeface="+mn-ea"/>
                <a:cs typeface="+mn-cs"/>
              </a:rPr>
              <a:t> and career achievement </a:t>
            </a:r>
            <a:r>
              <a:rPr lang="en-US" sz="1200" kern="1200" dirty="0" smtClean="0">
                <a:solidFill>
                  <a:schemeClr val="tx1"/>
                </a:solidFill>
                <a:effectLst/>
                <a:latin typeface="+mn-lt"/>
                <a:ea typeface="+mn-ea"/>
                <a:cs typeface="+mn-cs"/>
              </a:rPr>
              <a:t>and lower social costs in remedial education, health and criminal activity (Heckman, 2008). </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4D317E-1C3E-4276-811E-4ABE7154747F}" type="slidenum">
              <a:rPr lang="en-US" smtClean="0"/>
              <a:t>6</a:t>
            </a:fld>
            <a:endParaRPr lang="en-US"/>
          </a:p>
        </p:txBody>
      </p:sp>
    </p:spTree>
    <p:extLst>
      <p:ext uri="{BB962C8B-B14F-4D97-AF65-F5344CB8AC3E}">
        <p14:creationId xmlns:p14="http://schemas.microsoft.com/office/powerpoint/2010/main" val="2262526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a:t>
            </a:r>
            <a:r>
              <a:rPr lang="en-US" b="1" baseline="0" dirty="0" smtClean="0"/>
              <a:t> Note</a:t>
            </a:r>
            <a:r>
              <a:rPr lang="en-US" b="0" baseline="0" dirty="0" smtClean="0"/>
              <a:t>:</a:t>
            </a:r>
          </a:p>
          <a:p>
            <a:endParaRPr lang="en-US" b="0" baseline="0" dirty="0" smtClean="0"/>
          </a:p>
          <a:p>
            <a:r>
              <a:rPr lang="en-US" b="0" baseline="0" dirty="0" smtClean="0"/>
              <a:t>Briefly explain the graph as it shows the return on investment for programs targeted to a child’s earliest years. Early childhood is an efficient and effective investment for economic and workforce development. The earlier the investment, the greater the return on investment.</a:t>
            </a:r>
          </a:p>
          <a:p>
            <a:r>
              <a:rPr lang="en-US" b="0" baseline="0" dirty="0" smtClean="0"/>
              <a:t> </a:t>
            </a:r>
          </a:p>
          <a:p>
            <a:endParaRPr lang="en-US" b="0" baseline="0" dirty="0" smtClean="0"/>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B74D317E-1C3E-4276-811E-4ABE7154747F}" type="slidenum">
              <a:rPr lang="en-US" smtClean="0"/>
              <a:t>7</a:t>
            </a:fld>
            <a:endParaRPr lang="en-US"/>
          </a:p>
        </p:txBody>
      </p:sp>
    </p:spTree>
    <p:extLst>
      <p:ext uri="{BB962C8B-B14F-4D97-AF65-F5344CB8AC3E}">
        <p14:creationId xmlns:p14="http://schemas.microsoft.com/office/powerpoint/2010/main" val="1415506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Explain: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pure numbers that translates to 79,000 children under 5 in poverty and 152,000 living in low income families in South Carolina (The Annie</a:t>
            </a:r>
            <a:r>
              <a:rPr lang="en-US" baseline="0" dirty="0" smtClean="0"/>
              <a:t> E. Casey Foundation, 2014)</a:t>
            </a:r>
            <a:r>
              <a:rPr lang="en-US" dirty="0" smtClean="0"/>
              <a:t>. </a:t>
            </a:r>
            <a:r>
              <a:rPr lang="en-US" baseline="0" dirty="0" smtClean="0"/>
              <a:t> </a:t>
            </a:r>
            <a:r>
              <a:rPr lang="en-US" dirty="0" smtClean="0">
                <a:effectLst/>
              </a:rPr>
              <a:t>This is where </a:t>
            </a:r>
            <a:r>
              <a:rPr lang="en-US" baseline="0" dirty="0" smtClean="0">
                <a:effectLst/>
              </a:rPr>
              <a:t>SC First Steps comes in.</a:t>
            </a:r>
            <a:endParaRPr lang="en-US" dirty="0" smtClean="0">
              <a:effectLst/>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Source: </a:t>
            </a:r>
            <a:r>
              <a:rPr lang="en-US" sz="1200" b="0" i="1" u="none" strike="noStrike" kern="1200" baseline="0" dirty="0" smtClean="0">
                <a:solidFill>
                  <a:schemeClr val="tx1"/>
                </a:solidFill>
                <a:latin typeface="+mn-lt"/>
                <a:ea typeface="+mn-ea"/>
                <a:cs typeface="+mn-cs"/>
              </a:rPr>
              <a:t>The Annie E. Casey Foundation. (2014). Overall child well-being in South Carolina. 2014 Kids Count Data Book: 2014 State Profiles of Child Well-being. Baltimore, MD.</a:t>
            </a:r>
            <a:endParaRPr lang="en-US" sz="1200" b="0"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4D317E-1C3E-4276-811E-4ABE7154747F}" type="slidenum">
              <a:rPr lang="en-US" smtClean="0"/>
              <a:t>8</a:t>
            </a:fld>
            <a:endParaRPr lang="en-US"/>
          </a:p>
        </p:txBody>
      </p:sp>
    </p:spTree>
    <p:extLst>
      <p:ext uri="{BB962C8B-B14F-4D97-AF65-F5344CB8AC3E}">
        <p14:creationId xmlns:p14="http://schemas.microsoft.com/office/powerpoint/2010/main" val="329204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effectLst/>
              </a:rPr>
              <a:t>Explain:</a:t>
            </a:r>
          </a:p>
          <a:p>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For “school readiness”: In June 2014, Act</a:t>
            </a:r>
            <a:r>
              <a:rPr lang="en-US" baseline="0" dirty="0" smtClean="0">
                <a:effectLst/>
              </a:rPr>
              <a:t> 287 reauthorized First Steps and created the first-ever legal definition of school readiness. </a:t>
            </a:r>
            <a:r>
              <a:rPr lang="en-US" dirty="0" smtClean="0">
                <a:effectLst/>
              </a:rPr>
              <a:t>A child’s readiness is determined by many critical components including good health, nurturing parenting, and positive learning environments. High quality early learning experiences in the home, childcare, and school settings allow children to thrive at a time when the brain is most formative.</a:t>
            </a:r>
          </a:p>
          <a:p>
            <a:endParaRPr lang="en-US" dirty="0" smtClean="0">
              <a:effectLst/>
            </a:endParaRPr>
          </a:p>
        </p:txBody>
      </p:sp>
      <p:sp>
        <p:nvSpPr>
          <p:cNvPr id="4" name="Slide Number Placeholder 3"/>
          <p:cNvSpPr>
            <a:spLocks noGrp="1"/>
          </p:cNvSpPr>
          <p:nvPr>
            <p:ph type="sldNum" sz="quarter" idx="10"/>
          </p:nvPr>
        </p:nvSpPr>
        <p:spPr/>
        <p:txBody>
          <a:bodyPr/>
          <a:lstStyle/>
          <a:p>
            <a:fld id="{B74D317E-1C3E-4276-811E-4ABE7154747F}" type="slidenum">
              <a:rPr lang="en-US" smtClean="0"/>
              <a:t>9</a:t>
            </a:fld>
            <a:endParaRPr lang="en-US"/>
          </a:p>
        </p:txBody>
      </p:sp>
    </p:spTree>
    <p:extLst>
      <p:ext uri="{BB962C8B-B14F-4D97-AF65-F5344CB8AC3E}">
        <p14:creationId xmlns:p14="http://schemas.microsoft.com/office/powerpoint/2010/main" val="3974733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1E82CDB-657D-4C60-B424-BE17D93B34A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425672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0821CCA-20D8-4874-8FF3-2027278B0C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1794746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933897-221F-4B35-A87A-1BCA542926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3466110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8592EDE-A54E-4208-A20A-A918DD2996F0}" type="slidenum">
              <a:rPr lang="en-US">
                <a:solidFill>
                  <a:prstClr val="black">
                    <a:tint val="75000"/>
                  </a:prstClr>
                </a:solidFill>
              </a:rPr>
              <a:pPr>
                <a:defRPr/>
              </a:pPr>
              <a:t>‹#›</a:t>
            </a:fld>
            <a:endParaRPr lang="en-US">
              <a:solidFill>
                <a:prstClr val="black">
                  <a:tint val="75000"/>
                </a:prstClr>
              </a:solidFill>
            </a:endParaRPr>
          </a:p>
        </p:txBody>
      </p:sp>
      <p:pic>
        <p:nvPicPr>
          <p:cNvPr id="8" name="Picture 2" descr="C:\Users\dwuori\Desktop\NEW First Steps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28640" y="5486400"/>
            <a:ext cx="1983314" cy="10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3973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E769D2D-DCFE-4A39-9161-0CA5EE76ACB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68960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B5DA79-41B1-4B23-8CC1-FEE98B92921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98843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004D711-B457-409A-B64E-D65D4F0959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374437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813D68-37F0-4997-8B39-3478BF9C9E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83324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1B03752-97AF-4B09-BD6F-09B4719509E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4758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CCD5C3F-EDC4-48F1-B85B-2AF99DCDED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10430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B0F5001-6134-4131-BE9C-EAA2EB924F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63490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295400" y="1981200"/>
            <a:ext cx="6705600" cy="2646878"/>
          </a:xfrm>
          <a:prstGeom prst="rect">
            <a:avLst/>
          </a:prstGeom>
          <a:noFill/>
        </p:spPr>
        <p:txBody>
          <a:bodyPr wrap="square" rtlCol="0">
            <a:spAutoFit/>
          </a:bodyPr>
          <a:lstStyle/>
          <a:p>
            <a:pPr algn="ctr"/>
            <a:r>
              <a:rPr lang="en-US" sz="16600" dirty="0" smtClean="0">
                <a:solidFill>
                  <a:schemeClr val="bg1">
                    <a:lumMod val="85000"/>
                  </a:schemeClr>
                </a:solidFill>
              </a:rPr>
              <a:t>DRAFT</a:t>
            </a:r>
            <a:endParaRPr lang="en-US" sz="9600" dirty="0">
              <a:solidFill>
                <a:schemeClr val="bg1">
                  <a:lumMod val="85000"/>
                </a:schemeClr>
              </a:solidFill>
            </a:endParaRPr>
          </a:p>
        </p:txBody>
      </p:sp>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447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2B348E13-285C-4824-A890-EEA51979B9B2}"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1727242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wmf"/><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www.flickr.com/photos/34908574@N08/4971734173/in/photolist-8zkrmH-8Uu6Rk-8UxbS3-9wxDoo-8UxbPW-9CMBHM-fyTgVr-8Uxbyd-8UxbG9-8AtU2R-cYvAzu-8UxbUs-8Uu7dn-8Uxbvo-8aVJx9-8Uu7aX-8UxbB7-b6p6J2-8Uu6YF-ahpQj9-8Uu6VT-cZRCQm-9MfLiM-dTkUuW-bUA633-egjYaw-bPj35F-h7NS9f-eEKUYy-8HHU6z-bnFpmU-fv2NNC-7LQJRG-fCkskw-ajGMGe-bEdqa7-bYADuL-dTF44n-8GiErx-9FcjSF-8vN52D-9axxeX-8tqATL-bny2m1-8vR4Wo-7VBv83-bAsS7V-fxPxyg-e4MHT8-bny1vm-bny1Yh"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4oNuRs9TLAhWMez4KHdsJBIUQjRwIBw&amp;url=https://www.icoe.org/early-care-and-education-programs/early-head-start&amp;psig=AFQjCNEhD8eu_BHe-VWH1qw7qHSfJz9wBQ&amp;ust=1458739737356670"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heckmanequation.org/content/resource/presenting-heckman-equatio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2" descr="C:\Users\dwuori\Desktop\NEW First Steps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76200"/>
            <a:ext cx="4186238"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99" y="0"/>
            <a:ext cx="2440057" cy="2366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2" name="TextBox 3"/>
          <p:cNvSpPr txBox="1">
            <a:spLocks noChangeArrowheads="1"/>
          </p:cNvSpPr>
          <p:nvPr/>
        </p:nvSpPr>
        <p:spPr bwMode="auto">
          <a:xfrm>
            <a:off x="0" y="4648200"/>
            <a:ext cx="4635500" cy="22098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en-US" altLang="en-US" sz="1800" smtClean="0">
              <a:solidFill>
                <a:srgbClr val="000000"/>
              </a:solidFill>
            </a:endParaRPr>
          </a:p>
        </p:txBody>
      </p:sp>
      <p:sp>
        <p:nvSpPr>
          <p:cNvPr id="14343" name="TextBox 4"/>
          <p:cNvSpPr txBox="1">
            <a:spLocks noChangeArrowheads="1"/>
          </p:cNvSpPr>
          <p:nvPr/>
        </p:nvSpPr>
        <p:spPr bwMode="auto">
          <a:xfrm>
            <a:off x="6305550" y="4727575"/>
            <a:ext cx="2833688" cy="213042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en-US" altLang="en-US" sz="1800" smtClean="0">
              <a:solidFill>
                <a:srgbClr val="000000"/>
              </a:solidFill>
            </a:endParaRPr>
          </a:p>
        </p:txBody>
      </p:sp>
      <p:pic>
        <p:nvPicPr>
          <p:cNvPr id="1434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00" y="4648200"/>
            <a:ext cx="2209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5" name="TextBox 5"/>
          <p:cNvSpPr txBox="1">
            <a:spLocks noChangeArrowheads="1"/>
          </p:cNvSpPr>
          <p:nvPr/>
        </p:nvSpPr>
        <p:spPr bwMode="auto">
          <a:xfrm>
            <a:off x="146050" y="5148533"/>
            <a:ext cx="434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en-US" sz="2800" b="1" dirty="0" smtClean="0">
                <a:solidFill>
                  <a:srgbClr val="000000"/>
                </a:solidFill>
              </a:rPr>
              <a:t> </a:t>
            </a:r>
          </a:p>
        </p:txBody>
      </p:sp>
      <p:pic>
        <p:nvPicPr>
          <p:cNvPr id="143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1963" y="2438400"/>
            <a:ext cx="2332037" cy="233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2756" y="76198"/>
            <a:ext cx="2449668" cy="2289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12699" y="2324807"/>
            <a:ext cx="6875463" cy="2292350"/>
          </a:xfrm>
          <a:solidFill>
            <a:srgbClr val="00B0F0"/>
          </a:solidFill>
        </p:spPr>
        <p:txBody>
          <a:bodyPr rtlCol="0">
            <a:normAutofit fontScale="70000" lnSpcReduction="20000"/>
          </a:bodyPr>
          <a:lstStyle/>
          <a:p>
            <a:pPr fontAlgn="auto">
              <a:spcAft>
                <a:spcPts val="0"/>
              </a:spcAft>
              <a:buFont typeface="Arial" panose="020B0604020202020204" pitchFamily="34" charset="0"/>
              <a:buNone/>
              <a:defRPr/>
            </a:pPr>
            <a:endParaRPr lang="en-US" sz="500" b="1" dirty="0" smtClean="0">
              <a:solidFill>
                <a:schemeClr val="bg1"/>
              </a:solidFill>
            </a:endParaRPr>
          </a:p>
          <a:p>
            <a:endParaRPr lang="en-US" sz="200" b="1" dirty="0" smtClean="0">
              <a:solidFill>
                <a:schemeClr val="bg1"/>
              </a:solidFill>
            </a:endParaRPr>
          </a:p>
          <a:p>
            <a:pPr algn="l">
              <a:spcAft>
                <a:spcPts val="1800"/>
              </a:spcAft>
            </a:pPr>
            <a:r>
              <a:rPr lang="en-US" sz="4500" b="1" dirty="0" smtClean="0">
                <a:solidFill>
                  <a:schemeClr val="bg1"/>
                </a:solidFill>
              </a:rPr>
              <a:t>Local Partnership Orientation Training</a:t>
            </a:r>
          </a:p>
          <a:p>
            <a:r>
              <a:rPr lang="en-US" sz="7000" b="1" dirty="0" smtClean="0">
                <a:solidFill>
                  <a:schemeClr val="bg1"/>
                </a:solidFill>
              </a:rPr>
              <a:t>Orientation: What is SC First Steps?</a:t>
            </a:r>
            <a:endParaRPr lang="en-US" sz="7000" dirty="0">
              <a:solidFill>
                <a:schemeClr val="bg1"/>
              </a:solidFill>
            </a:endParaRPr>
          </a:p>
          <a:p>
            <a:pPr fontAlgn="auto">
              <a:spcAft>
                <a:spcPts val="0"/>
              </a:spcAft>
              <a:buFont typeface="Arial" panose="020B0604020202020204" pitchFamily="34" charset="0"/>
              <a:buNone/>
              <a:defRPr/>
            </a:pPr>
            <a:endParaRPr lang="en-US" sz="5200" b="1" dirty="0" smtClean="0">
              <a:solidFill>
                <a:schemeClr val="bg1"/>
              </a:solidFill>
            </a:endParaRPr>
          </a:p>
        </p:txBody>
      </p:sp>
    </p:spTree>
    <p:extLst>
      <p:ext uri="{BB962C8B-B14F-4D97-AF65-F5344CB8AC3E}">
        <p14:creationId xmlns:p14="http://schemas.microsoft.com/office/powerpoint/2010/main" val="12636774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86305"/>
            <a:ext cx="8915400" cy="914400"/>
          </a:xfrm>
        </p:spPr>
        <p:txBody>
          <a:bodyPr>
            <a:normAutofit/>
          </a:bodyPr>
          <a:lstStyle/>
          <a:p>
            <a:r>
              <a:rPr lang="en-US" sz="3600" dirty="0" smtClean="0">
                <a:latin typeface="+mn-lt"/>
              </a:rPr>
              <a:t>Profile of the Ready Kindergartner</a:t>
            </a:r>
            <a:r>
              <a:rPr lang="en-US" sz="3200" dirty="0" smtClean="0">
                <a:latin typeface="Arial Black" panose="020B0A04020102020204" pitchFamily="34" charset="0"/>
              </a:rPr>
              <a:t/>
            </a:r>
            <a:br>
              <a:rPr lang="en-US" sz="3200" dirty="0" smtClean="0">
                <a:latin typeface="Arial Black" panose="020B0A04020102020204" pitchFamily="34" charset="0"/>
              </a:rPr>
            </a:br>
            <a:endParaRPr lang="en-US" sz="1600" dirty="0">
              <a:latin typeface="Arial Black" panose="020B0A04020102020204" pitchFamily="34" charset="0"/>
            </a:endParaRPr>
          </a:p>
        </p:txBody>
      </p:sp>
      <p:pic>
        <p:nvPicPr>
          <p:cNvPr id="1026" name="Picture 2" descr="C:\Users\dwuori\Downloads\PROFILE.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887" y="1815484"/>
            <a:ext cx="3016088" cy="3016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wuori\Documents\First-Steps-2014-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500" y="5828224"/>
            <a:ext cx="973205" cy="4963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0422" y="5756608"/>
            <a:ext cx="654424" cy="62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9732" y="5576842"/>
            <a:ext cx="587897" cy="90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2329" y="5633047"/>
            <a:ext cx="461741" cy="745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7142" y="5828224"/>
            <a:ext cx="1850503" cy="59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07109" y="5848608"/>
            <a:ext cx="606655" cy="604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72399" y="5967113"/>
            <a:ext cx="1280169" cy="36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67000" y="6545847"/>
            <a:ext cx="4420603" cy="307777"/>
          </a:xfrm>
          <a:prstGeom prst="rect">
            <a:avLst/>
          </a:prstGeom>
          <a:noFill/>
        </p:spPr>
        <p:txBody>
          <a:bodyPr wrap="square" rtlCol="0">
            <a:spAutoFit/>
          </a:bodyPr>
          <a:lstStyle/>
          <a:p>
            <a:r>
              <a:rPr lang="en-US" sz="1400" dirty="0" smtClean="0">
                <a:solidFill>
                  <a:schemeClr val="tx1">
                    <a:lumMod val="65000"/>
                    <a:lumOff val="35000"/>
                  </a:schemeClr>
                </a:solidFill>
                <a:latin typeface="Arial Black" panose="020B0A04020102020204" pitchFamily="34" charset="0"/>
              </a:rPr>
              <a:t>To view the full profile, visit http://ican.sc</a:t>
            </a:r>
            <a:endParaRPr lang="en-US" sz="1400" dirty="0">
              <a:solidFill>
                <a:schemeClr val="tx1">
                  <a:lumMod val="65000"/>
                  <a:lumOff val="35000"/>
                </a:schemeClr>
              </a:solidFill>
            </a:endParaRPr>
          </a:p>
        </p:txBody>
      </p:sp>
      <p:cxnSp>
        <p:nvCxnSpPr>
          <p:cNvPr id="6" name="Straight Connector 5"/>
          <p:cNvCxnSpPr/>
          <p:nvPr/>
        </p:nvCxnSpPr>
        <p:spPr>
          <a:xfrm flipH="1">
            <a:off x="300140" y="1200705"/>
            <a:ext cx="4659" cy="1572647"/>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743200" y="1187389"/>
            <a:ext cx="0" cy="160020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0140" y="1200705"/>
            <a:ext cx="499669"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1731" y="2773352"/>
            <a:ext cx="499669"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43531" y="1188128"/>
            <a:ext cx="499669"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243530" y="2783889"/>
            <a:ext cx="499669"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31434" y="3505200"/>
            <a:ext cx="0" cy="16002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743197" y="3505200"/>
            <a:ext cx="0" cy="16002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31434" y="3488924"/>
            <a:ext cx="49966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31434" y="5105400"/>
            <a:ext cx="49966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243528" y="5105400"/>
            <a:ext cx="49966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243527" y="3488924"/>
            <a:ext cx="49966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248400" y="1219200"/>
            <a:ext cx="0" cy="16002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686800" y="1183689"/>
            <a:ext cx="0" cy="16002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248400" y="1219200"/>
            <a:ext cx="49966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248400" y="2800905"/>
            <a:ext cx="49966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199187" y="2787589"/>
            <a:ext cx="49966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199186" y="1183689"/>
            <a:ext cx="49966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249306" y="3505200"/>
            <a:ext cx="0" cy="1600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686800" y="3484116"/>
            <a:ext cx="0" cy="1600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249306" y="3505200"/>
            <a:ext cx="4996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187131" y="3488924"/>
            <a:ext cx="4996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199187" y="5084316"/>
            <a:ext cx="4996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249306" y="5105400"/>
            <a:ext cx="4996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31434" y="1265247"/>
            <a:ext cx="2420222" cy="1461939"/>
          </a:xfrm>
          <a:prstGeom prst="rect">
            <a:avLst/>
          </a:prstGeom>
          <a:noFill/>
        </p:spPr>
        <p:txBody>
          <a:bodyPr wrap="square" rtlCol="0">
            <a:spAutoFit/>
          </a:bodyPr>
          <a:lstStyle/>
          <a:p>
            <a:pPr algn="ctr"/>
            <a:r>
              <a:rPr lang="en-US" sz="1400" b="1" dirty="0" smtClean="0">
                <a:solidFill>
                  <a:schemeClr val="tx1">
                    <a:lumMod val="65000"/>
                    <a:lumOff val="35000"/>
                  </a:schemeClr>
                </a:solidFill>
              </a:rPr>
              <a:t>The Ready Five-Year-Old…</a:t>
            </a:r>
          </a:p>
          <a:p>
            <a:pPr algn="ctr"/>
            <a:endParaRPr lang="en-US" sz="300" b="1" dirty="0">
              <a:solidFill>
                <a:schemeClr val="tx1">
                  <a:lumMod val="65000"/>
                  <a:lumOff val="35000"/>
                </a:schemeClr>
              </a:solidFill>
            </a:endParaRPr>
          </a:p>
          <a:p>
            <a:r>
              <a:rPr lang="en-US" sz="1200" b="1" dirty="0" smtClean="0">
                <a:solidFill>
                  <a:schemeClr val="tx1">
                    <a:lumMod val="65000"/>
                    <a:lumOff val="35000"/>
                  </a:schemeClr>
                </a:solidFill>
              </a:rPr>
              <a:t>has developed the skills and abilities necessary to achieve at age-appropriate levels. He/she is physically, socially, &amp; emotionally prepared to benefit from a quality kindergarten experience. </a:t>
            </a:r>
          </a:p>
        </p:txBody>
      </p:sp>
      <p:sp>
        <p:nvSpPr>
          <p:cNvPr id="45" name="TextBox 44"/>
          <p:cNvSpPr txBox="1"/>
          <p:nvPr/>
        </p:nvSpPr>
        <p:spPr>
          <a:xfrm>
            <a:off x="349189" y="3537857"/>
            <a:ext cx="2402467" cy="1477328"/>
          </a:xfrm>
          <a:prstGeom prst="rect">
            <a:avLst/>
          </a:prstGeom>
          <a:noFill/>
        </p:spPr>
        <p:txBody>
          <a:bodyPr wrap="square" rtlCol="0">
            <a:spAutoFit/>
          </a:bodyPr>
          <a:lstStyle/>
          <a:p>
            <a:pPr algn="ctr"/>
            <a:r>
              <a:rPr lang="en-US" sz="1500" b="1" dirty="0" smtClean="0">
                <a:solidFill>
                  <a:schemeClr val="tx1">
                    <a:lumMod val="65000"/>
                    <a:lumOff val="35000"/>
                  </a:schemeClr>
                </a:solidFill>
              </a:rPr>
              <a:t>Ready Communities…</a:t>
            </a:r>
          </a:p>
          <a:p>
            <a:pPr algn="ctr"/>
            <a:endParaRPr lang="en-US" sz="300" b="1" dirty="0">
              <a:solidFill>
                <a:schemeClr val="tx1">
                  <a:lumMod val="65000"/>
                  <a:lumOff val="35000"/>
                </a:schemeClr>
              </a:solidFill>
            </a:endParaRPr>
          </a:p>
          <a:p>
            <a:pPr lvl="0"/>
            <a:r>
              <a:rPr lang="en-US" sz="1200" b="1" dirty="0" smtClean="0">
                <a:solidFill>
                  <a:schemeClr val="tx1">
                    <a:lumMod val="65000"/>
                    <a:lumOff val="35000"/>
                  </a:schemeClr>
                </a:solidFill>
              </a:rPr>
              <a:t>provide the resources necessary to ensure optimal development. They create environments in which young children can grow </a:t>
            </a:r>
            <a:r>
              <a:rPr lang="en-US" sz="1200" b="1" dirty="0">
                <a:solidFill>
                  <a:schemeClr val="tx1">
                    <a:lumMod val="65000"/>
                    <a:lumOff val="35000"/>
                  </a:schemeClr>
                </a:solidFill>
              </a:rPr>
              <a:t>and </a:t>
            </a:r>
            <a:r>
              <a:rPr lang="en-US" sz="1200" b="1" dirty="0" smtClean="0">
                <a:solidFill>
                  <a:schemeClr val="tx1">
                    <a:lumMod val="65000"/>
                    <a:lumOff val="35000"/>
                  </a:schemeClr>
                </a:solidFill>
              </a:rPr>
              <a:t>learn </a:t>
            </a:r>
            <a:r>
              <a:rPr lang="en-US" sz="1200" b="1" dirty="0">
                <a:solidFill>
                  <a:schemeClr val="tx1">
                    <a:lumMod val="65000"/>
                    <a:lumOff val="35000"/>
                  </a:schemeClr>
                </a:solidFill>
              </a:rPr>
              <a:t>in the absence of fear, stress, danger and </a:t>
            </a:r>
            <a:r>
              <a:rPr lang="en-US" sz="1200" b="1" dirty="0" smtClean="0">
                <a:solidFill>
                  <a:schemeClr val="tx1">
                    <a:lumMod val="65000"/>
                    <a:lumOff val="35000"/>
                  </a:schemeClr>
                </a:solidFill>
              </a:rPr>
              <a:t>hunger.</a:t>
            </a:r>
            <a:endParaRPr lang="en-US" sz="1200" b="1" dirty="0">
              <a:solidFill>
                <a:schemeClr val="tx1">
                  <a:lumMod val="65000"/>
                  <a:lumOff val="35000"/>
                </a:schemeClr>
              </a:solidFill>
            </a:endParaRPr>
          </a:p>
        </p:txBody>
      </p:sp>
      <p:sp>
        <p:nvSpPr>
          <p:cNvPr id="46" name="TextBox 45"/>
          <p:cNvSpPr txBox="1"/>
          <p:nvPr/>
        </p:nvSpPr>
        <p:spPr>
          <a:xfrm>
            <a:off x="6255744" y="1268206"/>
            <a:ext cx="2507255" cy="1677382"/>
          </a:xfrm>
          <a:prstGeom prst="rect">
            <a:avLst/>
          </a:prstGeom>
          <a:noFill/>
        </p:spPr>
        <p:txBody>
          <a:bodyPr wrap="square" rtlCol="0">
            <a:spAutoFit/>
          </a:bodyPr>
          <a:lstStyle/>
          <a:p>
            <a:pPr algn="ctr"/>
            <a:r>
              <a:rPr lang="en-US" sz="1400" b="1" dirty="0" smtClean="0">
                <a:solidFill>
                  <a:schemeClr val="tx1">
                    <a:lumMod val="65000"/>
                    <a:lumOff val="35000"/>
                  </a:schemeClr>
                </a:solidFill>
              </a:rPr>
              <a:t>Ready Families/Caregivers…</a:t>
            </a:r>
          </a:p>
          <a:p>
            <a:pPr algn="ctr"/>
            <a:endParaRPr lang="en-US" sz="300" b="1" dirty="0">
              <a:solidFill>
                <a:schemeClr val="tx1">
                  <a:lumMod val="65000"/>
                  <a:lumOff val="35000"/>
                </a:schemeClr>
              </a:solidFill>
            </a:endParaRPr>
          </a:p>
          <a:p>
            <a:pPr lvl="0"/>
            <a:r>
              <a:rPr lang="en-US" sz="1200" b="1" dirty="0" smtClean="0">
                <a:solidFill>
                  <a:schemeClr val="tx1">
                    <a:lumMod val="65000"/>
                    <a:lumOff val="35000"/>
                  </a:schemeClr>
                </a:solidFill>
              </a:rPr>
              <a:t>provide safe, loving, and stimulating  environments </a:t>
            </a:r>
            <a:r>
              <a:rPr lang="en-US" sz="1200" b="1" dirty="0">
                <a:solidFill>
                  <a:schemeClr val="tx1">
                    <a:lumMod val="65000"/>
                    <a:lumOff val="35000"/>
                  </a:schemeClr>
                </a:solidFill>
              </a:rPr>
              <a:t>in which children can grow and develop </a:t>
            </a:r>
            <a:r>
              <a:rPr lang="en-US" sz="1200" b="1" dirty="0" smtClean="0">
                <a:solidFill>
                  <a:schemeClr val="tx1">
                    <a:lumMod val="65000"/>
                    <a:lumOff val="35000"/>
                  </a:schemeClr>
                </a:solidFill>
              </a:rPr>
              <a:t>optimally, while ensuring that pediatric </a:t>
            </a:r>
            <a:r>
              <a:rPr lang="en-US" sz="1200" b="1" dirty="0">
                <a:solidFill>
                  <a:schemeClr val="tx1">
                    <a:lumMod val="65000"/>
                    <a:lumOff val="35000"/>
                  </a:schemeClr>
                </a:solidFill>
              </a:rPr>
              <a:t>health and dental needs are regularly addressed.</a:t>
            </a:r>
          </a:p>
          <a:p>
            <a:pPr algn="just"/>
            <a:endParaRPr lang="en-US" sz="1400" b="1" dirty="0">
              <a:solidFill>
                <a:schemeClr val="tx1">
                  <a:lumMod val="65000"/>
                  <a:lumOff val="35000"/>
                </a:schemeClr>
              </a:solidFill>
            </a:endParaRPr>
          </a:p>
        </p:txBody>
      </p:sp>
      <p:sp>
        <p:nvSpPr>
          <p:cNvPr id="47" name="TextBox 46"/>
          <p:cNvSpPr txBox="1"/>
          <p:nvPr/>
        </p:nvSpPr>
        <p:spPr>
          <a:xfrm>
            <a:off x="6248400" y="3553246"/>
            <a:ext cx="2514599" cy="1461939"/>
          </a:xfrm>
          <a:prstGeom prst="rect">
            <a:avLst/>
          </a:prstGeom>
          <a:noFill/>
        </p:spPr>
        <p:txBody>
          <a:bodyPr wrap="square" rtlCol="0">
            <a:spAutoFit/>
          </a:bodyPr>
          <a:lstStyle/>
          <a:p>
            <a:pPr algn="ctr"/>
            <a:r>
              <a:rPr lang="en-US" sz="1400" b="1" dirty="0" smtClean="0">
                <a:solidFill>
                  <a:schemeClr val="tx1">
                    <a:lumMod val="65000"/>
                    <a:lumOff val="35000"/>
                  </a:schemeClr>
                </a:solidFill>
              </a:rPr>
              <a:t>Ready Schools and Educators…</a:t>
            </a:r>
          </a:p>
          <a:p>
            <a:pPr algn="ctr"/>
            <a:endParaRPr lang="en-US" sz="300" b="1" dirty="0">
              <a:solidFill>
                <a:schemeClr val="tx1">
                  <a:lumMod val="65000"/>
                  <a:lumOff val="35000"/>
                </a:schemeClr>
              </a:solidFill>
            </a:endParaRPr>
          </a:p>
          <a:p>
            <a:pPr lvl="0"/>
            <a:r>
              <a:rPr lang="en-US" sz="1200" b="1" dirty="0" smtClean="0">
                <a:solidFill>
                  <a:schemeClr val="tx1">
                    <a:lumMod val="65000"/>
                    <a:lumOff val="35000"/>
                  </a:schemeClr>
                </a:solidFill>
              </a:rPr>
              <a:t>understand </a:t>
            </a:r>
            <a:r>
              <a:rPr lang="en-US" sz="1200" b="1" dirty="0">
                <a:solidFill>
                  <a:schemeClr val="tx1">
                    <a:lumMod val="65000"/>
                    <a:lumOff val="35000"/>
                  </a:schemeClr>
                </a:solidFill>
              </a:rPr>
              <a:t>that each child develops on a unique </a:t>
            </a:r>
            <a:r>
              <a:rPr lang="en-US" sz="1200" b="1" dirty="0" smtClean="0">
                <a:solidFill>
                  <a:schemeClr val="tx1">
                    <a:lumMod val="65000"/>
                    <a:lumOff val="35000"/>
                  </a:schemeClr>
                </a:solidFill>
              </a:rPr>
              <a:t>timeline and are prepared </a:t>
            </a:r>
            <a:r>
              <a:rPr lang="en-US" sz="1200" b="1" dirty="0">
                <a:solidFill>
                  <a:schemeClr val="tx1">
                    <a:lumMod val="65000"/>
                    <a:lumOff val="35000"/>
                  </a:schemeClr>
                </a:solidFill>
              </a:rPr>
              <a:t>to meet the </a:t>
            </a:r>
            <a:r>
              <a:rPr lang="en-US" sz="1200" b="1" dirty="0" smtClean="0">
                <a:solidFill>
                  <a:schemeClr val="tx1">
                    <a:lumMod val="65000"/>
                    <a:lumOff val="35000"/>
                  </a:schemeClr>
                </a:solidFill>
              </a:rPr>
              <a:t>individual </a:t>
            </a:r>
            <a:r>
              <a:rPr lang="en-US" sz="1200" b="1" dirty="0">
                <a:solidFill>
                  <a:schemeClr val="tx1">
                    <a:lumMod val="65000"/>
                    <a:lumOff val="35000"/>
                  </a:schemeClr>
                </a:solidFill>
              </a:rPr>
              <a:t>needs of all </a:t>
            </a:r>
            <a:r>
              <a:rPr lang="en-US" sz="1200" b="1" dirty="0" smtClean="0">
                <a:solidFill>
                  <a:schemeClr val="tx1">
                    <a:lumMod val="65000"/>
                    <a:lumOff val="35000"/>
                  </a:schemeClr>
                </a:solidFill>
              </a:rPr>
              <a:t>students through high-quality, developmentally appropriate instruction. </a:t>
            </a:r>
            <a:endParaRPr lang="en-US" sz="1200" b="1" dirty="0">
              <a:solidFill>
                <a:schemeClr val="tx1">
                  <a:lumMod val="65000"/>
                  <a:lumOff val="35000"/>
                </a:schemeClr>
              </a:solidFill>
            </a:endParaRPr>
          </a:p>
        </p:txBody>
      </p:sp>
      <p:pic>
        <p:nvPicPr>
          <p:cNvPr id="3" name="Picture 2" descr="C:\Users\dwuori\Documents\SCAEY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55744" y="5879569"/>
            <a:ext cx="1452290" cy="563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61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History of SC First Steps </a:t>
            </a:r>
            <a:endParaRPr lang="en-US" dirty="0"/>
          </a:p>
        </p:txBody>
      </p:sp>
      <p:sp>
        <p:nvSpPr>
          <p:cNvPr id="3" name="Content Placeholder 2"/>
          <p:cNvSpPr>
            <a:spLocks noGrp="1"/>
          </p:cNvSpPr>
          <p:nvPr>
            <p:ph idx="1"/>
          </p:nvPr>
        </p:nvSpPr>
        <p:spPr>
          <a:xfrm>
            <a:off x="457200" y="1371600"/>
            <a:ext cx="8229600" cy="4525963"/>
          </a:xfrm>
        </p:spPr>
        <p:txBody>
          <a:bodyPr/>
          <a:lstStyle/>
          <a:p>
            <a:r>
              <a:rPr lang="en-US" sz="2800" dirty="0" smtClean="0"/>
              <a:t>Created in 1999 by the South Carolina General Assembly, </a:t>
            </a:r>
            <a:r>
              <a:rPr lang="en-US" sz="2800" dirty="0"/>
              <a:t>as leaders recognized an alarming gap </a:t>
            </a:r>
            <a:r>
              <a:rPr lang="en-US" sz="2800" dirty="0" smtClean="0"/>
              <a:t>in SC </a:t>
            </a:r>
            <a:r>
              <a:rPr lang="en-US" sz="2800" dirty="0"/>
              <a:t>students’ preparedness for school </a:t>
            </a:r>
            <a:r>
              <a:rPr lang="en-US" sz="2800" dirty="0" smtClean="0"/>
              <a:t>success.</a:t>
            </a:r>
          </a:p>
          <a:p>
            <a:r>
              <a:rPr lang="en-US" sz="2800" dirty="0"/>
              <a:t>South Carolina was the third state in the nation to create a statewide public-private partnership to increase school readiness outcomes for children. </a:t>
            </a:r>
          </a:p>
          <a:p>
            <a:r>
              <a:rPr lang="en-US" sz="2800" dirty="0" smtClean="0"/>
              <a:t>First </a:t>
            </a:r>
            <a:r>
              <a:rPr lang="en-US" sz="2800" dirty="0"/>
              <a:t>Steps is the state’s </a:t>
            </a:r>
            <a:r>
              <a:rPr lang="en-US" sz="2800" b="1" u="sng" dirty="0"/>
              <a:t>only </a:t>
            </a:r>
            <a:r>
              <a:rPr lang="en-US" sz="2800" dirty="0"/>
              <a:t>entity solely focused on the </a:t>
            </a:r>
            <a:r>
              <a:rPr lang="en-US" sz="2800" b="1" dirty="0"/>
              <a:t>school readiness </a:t>
            </a:r>
            <a:r>
              <a:rPr lang="en-US" sz="2800" dirty="0"/>
              <a:t>needs of the state’s children. </a:t>
            </a:r>
            <a:endParaRPr lang="en-US" sz="2800" dirty="0" smtClean="0"/>
          </a:p>
          <a:p>
            <a:pPr marL="0" indent="0">
              <a:buNone/>
            </a:pPr>
            <a:endParaRPr lang="en-US" sz="2800" b="1" dirty="0" smtClean="0"/>
          </a:p>
          <a:p>
            <a:endParaRPr lang="en-US" b="1" dirty="0" smtClean="0"/>
          </a:p>
          <a:p>
            <a:pPr marL="0" indent="0">
              <a:buNone/>
            </a:pPr>
            <a:endParaRPr lang="en-US" dirty="0"/>
          </a:p>
        </p:txBody>
      </p:sp>
    </p:spTree>
    <p:extLst>
      <p:ext uri="{BB962C8B-B14F-4D97-AF65-F5344CB8AC3E}">
        <p14:creationId xmlns:p14="http://schemas.microsoft.com/office/powerpoint/2010/main" val="9094073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SC First Steps</a:t>
            </a:r>
            <a:endParaRPr lang="en-US" dirty="0"/>
          </a:p>
        </p:txBody>
      </p:sp>
      <p:sp>
        <p:nvSpPr>
          <p:cNvPr id="3" name="Content Placeholder 2"/>
          <p:cNvSpPr>
            <a:spLocks noGrp="1"/>
          </p:cNvSpPr>
          <p:nvPr>
            <p:ph idx="1"/>
          </p:nvPr>
        </p:nvSpPr>
        <p:spPr>
          <a:xfrm>
            <a:off x="457200" y="1447800"/>
            <a:ext cx="8229600" cy="4678363"/>
          </a:xfrm>
        </p:spPr>
        <p:txBody>
          <a:bodyPr/>
          <a:lstStyle/>
          <a:p>
            <a:pPr marL="0" indent="0">
              <a:buNone/>
            </a:pPr>
            <a:r>
              <a:rPr lang="en-US" sz="2400" dirty="0" smtClean="0"/>
              <a:t>Section 59‑152‑20. “The purpose of First Steps initiative is to </a:t>
            </a:r>
            <a:r>
              <a:rPr lang="en-US" sz="2400" b="1" dirty="0" smtClean="0"/>
              <a:t>develop, promote, and assist </a:t>
            </a:r>
            <a:r>
              <a:rPr lang="en-US" sz="2400" dirty="0" smtClean="0"/>
              <a:t>efforts of agencies, private providers, and public and private organizations and entities at the state level and the community level, to </a:t>
            </a:r>
            <a:r>
              <a:rPr lang="en-US" sz="2400" b="1" dirty="0" smtClean="0"/>
              <a:t>collaborate and cooperate</a:t>
            </a:r>
            <a:r>
              <a:rPr lang="en-US" sz="2400" dirty="0" smtClean="0"/>
              <a:t> in order to focus and intensify services, assure the </a:t>
            </a:r>
            <a:r>
              <a:rPr lang="en-US" sz="2400" b="1" dirty="0" smtClean="0"/>
              <a:t>most efficient use of all available resources</a:t>
            </a:r>
            <a:r>
              <a:rPr lang="en-US" sz="2400" dirty="0" smtClean="0"/>
              <a:t>, and </a:t>
            </a:r>
            <a:r>
              <a:rPr lang="en-US" sz="2400" b="1" dirty="0" smtClean="0"/>
              <a:t>eliminate duplication of efforts</a:t>
            </a:r>
            <a:r>
              <a:rPr lang="en-US" sz="2400" dirty="0" smtClean="0"/>
              <a:t> to serve the needs of young children and their families.”</a:t>
            </a:r>
          </a:p>
          <a:p>
            <a:pPr>
              <a:buFont typeface="Arial" panose="020B0604020202020204" pitchFamily="34" charset="0"/>
              <a:buChar char="•"/>
            </a:pPr>
            <a:r>
              <a:rPr lang="en-US" sz="2200" dirty="0" smtClean="0"/>
              <a:t>SC First Steps funds must </a:t>
            </a:r>
            <a:r>
              <a:rPr lang="en-US" sz="2200" b="1" dirty="0" smtClean="0"/>
              <a:t>not be used to “supplant or replace” </a:t>
            </a:r>
            <a:r>
              <a:rPr lang="en-US" sz="2200" dirty="0" smtClean="0"/>
              <a:t>any other funds being spent on services but must be used to “expand, extend, improve, or increase access to services.” </a:t>
            </a:r>
          </a:p>
          <a:p>
            <a:pPr>
              <a:buFont typeface="Arial" panose="020B0604020202020204" pitchFamily="34" charset="0"/>
              <a:buChar char="•"/>
            </a:pPr>
            <a:r>
              <a:rPr lang="en-US" sz="2200" dirty="0" smtClean="0"/>
              <a:t>Funds CAN be used to enable a community to begin to                                 offer new or previously unavailable services.</a:t>
            </a:r>
            <a:endParaRPr lang="en-US" sz="2200" dirty="0"/>
          </a:p>
        </p:txBody>
      </p:sp>
    </p:spTree>
    <p:extLst>
      <p:ext uri="{BB962C8B-B14F-4D97-AF65-F5344CB8AC3E}">
        <p14:creationId xmlns:p14="http://schemas.microsoft.com/office/powerpoint/2010/main" val="18778661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82449"/>
            <a:ext cx="2467202" cy="3175351"/>
          </a:xfrm>
          <a:prstGeom prst="rect">
            <a:avLst/>
          </a:prstGeom>
        </p:spPr>
      </p:pic>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1" y="4814234"/>
            <a:ext cx="2714836" cy="2001875"/>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3430" y="0"/>
            <a:ext cx="3506032" cy="2514600"/>
          </a:xfrm>
          <a:prstGeom prst="rect">
            <a:avLst/>
          </a:prstGeom>
        </p:spPr>
      </p:pic>
      <p:sp>
        <p:nvSpPr>
          <p:cNvPr id="3" name="Rectangle 2"/>
          <p:cNvSpPr/>
          <p:nvPr/>
        </p:nvSpPr>
        <p:spPr>
          <a:xfrm>
            <a:off x="2467201" y="0"/>
            <a:ext cx="6676799"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C9353"/>
              </a:solidFill>
            </a:endParaRPr>
          </a:p>
        </p:txBody>
      </p:sp>
      <p:sp>
        <p:nvSpPr>
          <p:cNvPr id="10" name="TextBox 9"/>
          <p:cNvSpPr txBox="1"/>
          <p:nvPr/>
        </p:nvSpPr>
        <p:spPr>
          <a:xfrm>
            <a:off x="2708205" y="383579"/>
            <a:ext cx="6152511" cy="6432530"/>
          </a:xfrm>
          <a:prstGeom prst="rect">
            <a:avLst/>
          </a:prstGeom>
          <a:noFill/>
        </p:spPr>
        <p:txBody>
          <a:bodyPr wrap="square" rtlCol="0">
            <a:spAutoFit/>
          </a:bodyPr>
          <a:lstStyle/>
          <a:p>
            <a:r>
              <a:rPr lang="en-US" sz="4000" dirty="0" smtClean="0"/>
              <a:t>First Steps Legislative Goals</a:t>
            </a:r>
          </a:p>
          <a:p>
            <a:r>
              <a:rPr lang="en-US" sz="1400" dirty="0" smtClean="0"/>
              <a:t>Act 287. Section  59-152-30.</a:t>
            </a:r>
          </a:p>
          <a:p>
            <a:endParaRPr lang="en-US" sz="1600" b="1" dirty="0" smtClean="0"/>
          </a:p>
          <a:p>
            <a:r>
              <a:rPr lang="en-US" dirty="0" smtClean="0"/>
              <a:t>(1) </a:t>
            </a:r>
            <a:r>
              <a:rPr lang="en-US" b="1" dirty="0" smtClean="0"/>
              <a:t>provide </a:t>
            </a:r>
            <a:r>
              <a:rPr lang="en-US" b="1" dirty="0"/>
              <a:t>parents with access </a:t>
            </a:r>
            <a:r>
              <a:rPr lang="en-US" dirty="0"/>
              <a:t>to the support they might seek and want to strengthen their families and to promote the optimal development of their preschool children; </a:t>
            </a:r>
          </a:p>
          <a:p>
            <a:endParaRPr lang="en-US" b="1" dirty="0" smtClean="0"/>
          </a:p>
          <a:p>
            <a:r>
              <a:rPr lang="en-US" dirty="0" smtClean="0"/>
              <a:t>(2) </a:t>
            </a:r>
            <a:r>
              <a:rPr lang="en-US" b="1" dirty="0" smtClean="0"/>
              <a:t>increase </a:t>
            </a:r>
            <a:r>
              <a:rPr lang="en-US" b="1" dirty="0"/>
              <a:t>comprehensive services </a:t>
            </a:r>
            <a:r>
              <a:rPr lang="en-US" dirty="0"/>
              <a:t>so children have reduced risk for major physical, developmental, and learning problems; </a:t>
            </a:r>
          </a:p>
          <a:p>
            <a:endParaRPr lang="en-US" dirty="0" smtClean="0"/>
          </a:p>
          <a:p>
            <a:r>
              <a:rPr lang="en-US" dirty="0" smtClean="0"/>
              <a:t>(3) </a:t>
            </a:r>
            <a:r>
              <a:rPr lang="en-US" b="1" dirty="0" smtClean="0"/>
              <a:t>promote </a:t>
            </a:r>
            <a:r>
              <a:rPr lang="en-US" b="1" dirty="0"/>
              <a:t>high quality preschool programs </a:t>
            </a:r>
            <a:r>
              <a:rPr lang="en-US" dirty="0"/>
              <a:t>that provide a healthy environment that will promote normal growth and development; </a:t>
            </a:r>
          </a:p>
          <a:p>
            <a:endParaRPr lang="en-US" b="1" dirty="0" smtClean="0"/>
          </a:p>
          <a:p>
            <a:r>
              <a:rPr lang="en-US" dirty="0" smtClean="0"/>
              <a:t>(4) </a:t>
            </a:r>
            <a:r>
              <a:rPr lang="en-US" b="1" dirty="0" smtClean="0"/>
              <a:t>provide </a:t>
            </a:r>
            <a:r>
              <a:rPr lang="en-US" b="1" dirty="0"/>
              <a:t>services </a:t>
            </a:r>
            <a:r>
              <a:rPr lang="en-US" dirty="0"/>
              <a:t>so all children receive the protection, nutrition, and health care needed to thrive in the early years of life so they arrive at school ready to succeed;  and </a:t>
            </a:r>
          </a:p>
          <a:p>
            <a:endParaRPr lang="en-US" b="1" dirty="0" smtClean="0"/>
          </a:p>
          <a:p>
            <a:r>
              <a:rPr lang="en-US" dirty="0" smtClean="0"/>
              <a:t>(5) </a:t>
            </a:r>
            <a:r>
              <a:rPr lang="en-US" b="1" dirty="0" smtClean="0"/>
              <a:t>mobilize </a:t>
            </a:r>
            <a:r>
              <a:rPr lang="en-US" b="1" dirty="0"/>
              <a:t>communities </a:t>
            </a:r>
            <a:r>
              <a:rPr lang="en-US" dirty="0"/>
              <a:t>to focus efforts on providing enhanced services to support families and their young children </a:t>
            </a:r>
            <a:r>
              <a:rPr lang="en-US" dirty="0">
                <a:solidFill>
                  <a:schemeClr val="bg1"/>
                </a:solidFill>
              </a:rPr>
              <a:t>so </a:t>
            </a:r>
            <a:r>
              <a:rPr lang="en-US" b="1" dirty="0">
                <a:solidFill>
                  <a:schemeClr val="bg1"/>
                </a:solidFill>
              </a:rPr>
              <a:t>as to enable every child to reach school healthy and ready to succeed</a:t>
            </a:r>
            <a:r>
              <a:rPr lang="en-US" sz="1600" b="1" dirty="0" smtClean="0">
                <a:solidFill>
                  <a:schemeClr val="bg1"/>
                </a:solidFill>
              </a:rPr>
              <a:t>.</a:t>
            </a:r>
            <a:endParaRPr lang="en-US" sz="4000" b="1" dirty="0">
              <a:solidFill>
                <a:schemeClr val="bg1"/>
              </a:solidFill>
            </a:endParaRPr>
          </a:p>
        </p:txBody>
      </p:sp>
    </p:spTree>
    <p:extLst>
      <p:ext uri="{BB962C8B-B14F-4D97-AF65-F5344CB8AC3E}">
        <p14:creationId xmlns:p14="http://schemas.microsoft.com/office/powerpoint/2010/main" val="40844837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SC First Steps Structure</a:t>
            </a:r>
            <a:endParaRPr lang="en-US" dirty="0"/>
          </a:p>
        </p:txBody>
      </p:sp>
      <p:sp>
        <p:nvSpPr>
          <p:cNvPr id="3" name="Content Placeholder 2"/>
          <p:cNvSpPr>
            <a:spLocks noGrp="1"/>
          </p:cNvSpPr>
          <p:nvPr>
            <p:ph idx="1"/>
          </p:nvPr>
        </p:nvSpPr>
        <p:spPr>
          <a:xfrm>
            <a:off x="457200" y="1447800"/>
            <a:ext cx="8382000" cy="4525963"/>
          </a:xfrm>
        </p:spPr>
        <p:txBody>
          <a:bodyPr/>
          <a:lstStyle/>
          <a:p>
            <a:pPr>
              <a:buFont typeface="Arial" panose="020B0604020202020204" pitchFamily="34" charset="0"/>
              <a:buChar char="•"/>
            </a:pPr>
            <a:r>
              <a:rPr lang="en-US" sz="2800" dirty="0"/>
              <a:t>In each of South Carolina’s 46 counties, First Steps expands early learning services available </a:t>
            </a:r>
            <a:r>
              <a:rPr lang="en-US" sz="2800" dirty="0" smtClean="0"/>
              <a:t>for young </a:t>
            </a:r>
            <a:r>
              <a:rPr lang="en-US" sz="2800" dirty="0"/>
              <a:t>children, their families, and </a:t>
            </a:r>
            <a:r>
              <a:rPr lang="en-US" sz="2800" dirty="0" smtClean="0"/>
              <a:t>caregivers. </a:t>
            </a:r>
          </a:p>
          <a:p>
            <a:r>
              <a:rPr lang="en-US" sz="2800" dirty="0" smtClean="0"/>
              <a:t>All counties are </a:t>
            </a:r>
            <a:r>
              <a:rPr lang="en-US" sz="2800" dirty="0"/>
              <a:t>served </a:t>
            </a:r>
            <a:r>
              <a:rPr lang="en-US" sz="2800" b="1" u="sng" dirty="0"/>
              <a:t>by </a:t>
            </a:r>
            <a:r>
              <a:rPr lang="en-US" sz="2800" b="1" u="sng" dirty="0" smtClean="0"/>
              <a:t>a local</a:t>
            </a:r>
            <a:r>
              <a:rPr lang="en-US" sz="2800" b="1" u="sng" dirty="0"/>
              <a:t> First Steps </a:t>
            </a:r>
            <a:r>
              <a:rPr lang="en-US" sz="2800" b="1" u="sng" dirty="0" smtClean="0"/>
              <a:t>partnership</a:t>
            </a:r>
            <a:r>
              <a:rPr lang="en-US" sz="2800" u="sng" dirty="0" smtClean="0"/>
              <a:t> </a:t>
            </a:r>
            <a:r>
              <a:rPr lang="en-US" sz="2800" dirty="0"/>
              <a:t>responsible for </a:t>
            </a:r>
            <a:r>
              <a:rPr lang="en-US" sz="2800" i="1" dirty="0"/>
              <a:t>meeting local needs and identifying collaborative opportunities</a:t>
            </a:r>
            <a:r>
              <a:rPr lang="en-US" sz="2800" dirty="0"/>
              <a:t> to help </a:t>
            </a:r>
            <a:r>
              <a:rPr lang="en-US" sz="2800" dirty="0" smtClean="0"/>
              <a:t>the </a:t>
            </a:r>
            <a:r>
              <a:rPr lang="en-US" sz="2800" dirty="0"/>
              <a:t>state’s </a:t>
            </a:r>
            <a:r>
              <a:rPr lang="en-US" sz="2800" dirty="0" smtClean="0"/>
              <a:t>youngest learners</a:t>
            </a:r>
            <a:r>
              <a:rPr lang="en-US" sz="2800" dirty="0"/>
              <a:t>. </a:t>
            </a:r>
            <a:endParaRPr lang="en-US" sz="2800" dirty="0" smtClean="0"/>
          </a:p>
          <a:p>
            <a:r>
              <a:rPr lang="en-US" sz="2800" b="1" u="sng" dirty="0" smtClean="0"/>
              <a:t>State </a:t>
            </a:r>
            <a:r>
              <a:rPr lang="en-US" sz="2800" b="1" u="sng" dirty="0"/>
              <a:t>level board and staff </a:t>
            </a:r>
            <a:r>
              <a:rPr lang="en-US" sz="2800" i="1" dirty="0"/>
              <a:t>support statewide priorities, programs, and assist local partnerships </a:t>
            </a:r>
            <a:r>
              <a:rPr lang="en-US" sz="2800" dirty="0"/>
              <a:t>in meeting the needs of families statewide.</a:t>
            </a:r>
          </a:p>
        </p:txBody>
      </p:sp>
    </p:spTree>
    <p:extLst>
      <p:ext uri="{BB962C8B-B14F-4D97-AF65-F5344CB8AC3E}">
        <p14:creationId xmlns:p14="http://schemas.microsoft.com/office/powerpoint/2010/main" val="35443984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SC First Steps Structure </a:t>
            </a:r>
            <a:endParaRPr lang="en-US" dirty="0"/>
          </a:p>
        </p:txBody>
      </p:sp>
      <p:sp>
        <p:nvSpPr>
          <p:cNvPr id="3" name="Content Placeholder 2"/>
          <p:cNvSpPr>
            <a:spLocks noGrp="1"/>
          </p:cNvSpPr>
          <p:nvPr>
            <p:ph idx="1"/>
          </p:nvPr>
        </p:nvSpPr>
        <p:spPr>
          <a:xfrm>
            <a:off x="228600" y="1219200"/>
            <a:ext cx="8686800" cy="4876800"/>
          </a:xfrm>
        </p:spPr>
        <p:txBody>
          <a:bodyPr/>
          <a:lstStyle/>
          <a:p>
            <a:pPr marL="0" indent="0">
              <a:buNone/>
            </a:pPr>
            <a:r>
              <a:rPr lang="en-US" b="1" dirty="0" smtClean="0"/>
              <a:t>State Board of Trustees</a:t>
            </a:r>
          </a:p>
          <a:p>
            <a:pPr marL="0" indent="0">
              <a:buNone/>
            </a:pPr>
            <a:r>
              <a:rPr lang="en-US" sz="2400" dirty="0" smtClean="0"/>
              <a:t>Section 59‑152‑40. “The </a:t>
            </a:r>
            <a:r>
              <a:rPr lang="en-US" sz="2400" dirty="0"/>
              <a:t>South Carolina First Steps to School Readiness Board of Trustees established in Section 63‑11‑1720 shall oversee and be accountable for the South Carolina First Steps to School Readiness initiative</a:t>
            </a:r>
            <a:r>
              <a:rPr lang="en-US" sz="2400" dirty="0" smtClean="0"/>
              <a:t>.”</a:t>
            </a:r>
            <a:endParaRPr lang="en-US" sz="2400" dirty="0"/>
          </a:p>
          <a:p>
            <a:pPr>
              <a:buFont typeface="Arial" panose="020B0604020202020204" pitchFamily="34" charset="0"/>
              <a:buChar char="•"/>
            </a:pPr>
            <a:r>
              <a:rPr lang="en-US" sz="1800" dirty="0"/>
              <a:t>5 appointed by Governor, 4 by House Speaker, 4 by President Pro Tempore to represent categories (parents, early childhood, business, medical)</a:t>
            </a:r>
          </a:p>
          <a:p>
            <a:pPr>
              <a:buFont typeface="Arial" panose="020B0604020202020204" pitchFamily="34" charset="0"/>
              <a:buChar char="•"/>
            </a:pPr>
            <a:r>
              <a:rPr lang="en-US" sz="1800" dirty="0"/>
              <a:t>4 legislative members (Chair Senate Education, Chair House Education and Public Works, 2 gubernatorial appointees)</a:t>
            </a:r>
          </a:p>
          <a:p>
            <a:pPr>
              <a:buFont typeface="Arial" panose="020B0604020202020204" pitchFamily="34" charset="0"/>
              <a:buChar char="•"/>
            </a:pPr>
            <a:r>
              <a:rPr lang="en-US" sz="1800" dirty="0"/>
              <a:t>Governor or designee (Chair)</a:t>
            </a:r>
          </a:p>
          <a:p>
            <a:pPr>
              <a:buFont typeface="Arial" panose="020B0604020202020204" pitchFamily="34" charset="0"/>
              <a:buChar char="•"/>
            </a:pPr>
            <a:r>
              <a:rPr lang="en-US" sz="1800" dirty="0"/>
              <a:t>Superintendent of Education or </a:t>
            </a:r>
            <a:r>
              <a:rPr lang="en-US" sz="1800" dirty="0" smtClean="0"/>
              <a:t>designee</a:t>
            </a:r>
          </a:p>
          <a:p>
            <a:pPr>
              <a:buFont typeface="Arial" panose="020B0604020202020204" pitchFamily="34" charset="0"/>
              <a:buChar char="•"/>
            </a:pPr>
            <a:r>
              <a:rPr lang="en-US" sz="1800" dirty="0" smtClean="0"/>
              <a:t>Agency/Organization </a:t>
            </a:r>
            <a:r>
              <a:rPr lang="en-US" sz="1800" dirty="0"/>
              <a:t>Directors: DSS, DHEC, DHHS, DDSN, Head Start Collaboration Office, Children’s </a:t>
            </a:r>
            <a:r>
              <a:rPr lang="en-US" sz="1800" dirty="0" smtClean="0"/>
              <a:t>Trust</a:t>
            </a:r>
            <a:endParaRPr lang="en-US" sz="3600" dirty="0">
              <a:solidFill>
                <a:srgbClr val="FFC000"/>
              </a:solidFill>
            </a:endParaRPr>
          </a:p>
          <a:p>
            <a:pPr marL="0" indent="0">
              <a:buNone/>
            </a:pPr>
            <a:endParaRPr lang="en-US" dirty="0"/>
          </a:p>
        </p:txBody>
      </p:sp>
    </p:spTree>
    <p:extLst>
      <p:ext uri="{BB962C8B-B14F-4D97-AF65-F5344CB8AC3E}">
        <p14:creationId xmlns:p14="http://schemas.microsoft.com/office/powerpoint/2010/main" val="32239760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SC First Steps Structure</a:t>
            </a:r>
            <a:endParaRPr lang="en-US" dirty="0"/>
          </a:p>
        </p:txBody>
      </p:sp>
      <p:sp>
        <p:nvSpPr>
          <p:cNvPr id="3" name="Content Placeholder 2"/>
          <p:cNvSpPr>
            <a:spLocks noGrp="1"/>
          </p:cNvSpPr>
          <p:nvPr>
            <p:ph idx="1"/>
          </p:nvPr>
        </p:nvSpPr>
        <p:spPr>
          <a:xfrm>
            <a:off x="381000" y="1295400"/>
            <a:ext cx="8305800" cy="4449763"/>
          </a:xfrm>
        </p:spPr>
        <p:txBody>
          <a:bodyPr/>
          <a:lstStyle/>
          <a:p>
            <a:pPr marL="0" indent="0">
              <a:buNone/>
            </a:pPr>
            <a:r>
              <a:rPr lang="en-US" sz="3600" b="1" dirty="0" smtClean="0"/>
              <a:t>State Office of First Steps (SCFS) </a:t>
            </a:r>
          </a:p>
          <a:p>
            <a:pPr>
              <a:buFont typeface="Arial" panose="020B0604020202020204" pitchFamily="34" charset="0"/>
              <a:buChar char="•"/>
            </a:pPr>
            <a:r>
              <a:rPr lang="en-US" sz="2400" dirty="0" smtClean="0"/>
              <a:t>Autonomous unit of state government within SC Dept. of Education</a:t>
            </a:r>
          </a:p>
          <a:p>
            <a:pPr marL="57150" indent="0">
              <a:spcBef>
                <a:spcPts val="1800"/>
              </a:spcBef>
              <a:buNone/>
            </a:pPr>
            <a:r>
              <a:rPr lang="en-US" sz="2800" b="1" dirty="0" smtClean="0"/>
              <a:t>SCFS State Office Responsibilities:</a:t>
            </a:r>
          </a:p>
          <a:p>
            <a:pPr marL="400050">
              <a:buFont typeface="Arial" panose="020B0604020202020204" pitchFamily="34" charset="0"/>
              <a:buChar char="•"/>
            </a:pPr>
            <a:r>
              <a:rPr lang="en-US" sz="2000" dirty="0" smtClean="0"/>
              <a:t>Support 46 local non-profit partnerships by </a:t>
            </a:r>
            <a:r>
              <a:rPr lang="en-US" sz="2000" dirty="0"/>
              <a:t>technical assistance, monitoring and </a:t>
            </a:r>
            <a:r>
              <a:rPr lang="en-US" sz="2000" dirty="0" smtClean="0"/>
              <a:t>accountability, managing finance and </a:t>
            </a:r>
            <a:r>
              <a:rPr lang="en-US" sz="2000" dirty="0"/>
              <a:t>data </a:t>
            </a:r>
            <a:r>
              <a:rPr lang="en-US" sz="2000" dirty="0" smtClean="0"/>
              <a:t>system, and </a:t>
            </a:r>
            <a:r>
              <a:rPr lang="en-US" sz="2000" dirty="0"/>
              <a:t>external </a:t>
            </a:r>
            <a:r>
              <a:rPr lang="en-US" sz="2000" dirty="0" smtClean="0"/>
              <a:t>evaluation</a:t>
            </a:r>
          </a:p>
          <a:p>
            <a:pPr marL="400050">
              <a:buFont typeface="Arial" panose="020B0604020202020204" pitchFamily="34" charset="0"/>
              <a:buChar char="•"/>
            </a:pPr>
            <a:r>
              <a:rPr lang="en-US" sz="2000" dirty="0" err="1" smtClean="0"/>
              <a:t>BabyNet</a:t>
            </a:r>
            <a:r>
              <a:rPr lang="en-US" sz="2000" dirty="0" smtClean="0"/>
              <a:t> </a:t>
            </a:r>
            <a:r>
              <a:rPr lang="en-US" sz="2000" dirty="0"/>
              <a:t>lead agency </a:t>
            </a:r>
            <a:r>
              <a:rPr lang="en-US" sz="2000" dirty="0" smtClean="0"/>
              <a:t>(IDEA, Part C, 2010)</a:t>
            </a:r>
          </a:p>
          <a:p>
            <a:pPr marL="400050">
              <a:buFont typeface="Arial" panose="020B0604020202020204" pitchFamily="34" charset="0"/>
              <a:buChar char="•"/>
            </a:pPr>
            <a:r>
              <a:rPr lang="en-US" sz="2000" dirty="0" smtClean="0"/>
              <a:t>First </a:t>
            </a:r>
            <a:r>
              <a:rPr lang="en-US" sz="2000" dirty="0"/>
              <a:t>Steps 4K </a:t>
            </a:r>
            <a:r>
              <a:rPr lang="en-US" sz="2000" dirty="0" smtClean="0"/>
              <a:t>Program in private settings statewide (2006)</a:t>
            </a:r>
          </a:p>
          <a:p>
            <a:pPr marL="400050">
              <a:buFont typeface="Arial" panose="020B0604020202020204" pitchFamily="34" charset="0"/>
              <a:buChar char="•"/>
            </a:pPr>
            <a:r>
              <a:rPr lang="en-US" sz="2000" dirty="0" smtClean="0"/>
              <a:t>Early </a:t>
            </a:r>
            <a:r>
              <a:rPr lang="en-US" sz="2000" dirty="0"/>
              <a:t>Head Start-Child Care Partnership </a:t>
            </a:r>
            <a:r>
              <a:rPr lang="en-US" sz="2000" dirty="0" smtClean="0"/>
              <a:t>grantee (2015)</a:t>
            </a:r>
          </a:p>
          <a:p>
            <a:pPr marL="400050">
              <a:buFont typeface="Arial" panose="020B0604020202020204" pitchFamily="34" charset="0"/>
              <a:buChar char="•"/>
            </a:pPr>
            <a:r>
              <a:rPr lang="en-US" sz="2000" dirty="0" smtClean="0"/>
              <a:t>State </a:t>
            </a:r>
            <a:r>
              <a:rPr lang="en-US" sz="2000" dirty="0"/>
              <a:t>office: Parents as </a:t>
            </a:r>
            <a:r>
              <a:rPr lang="en-US" sz="2000" dirty="0" smtClean="0"/>
              <a:t>Teachers</a:t>
            </a:r>
          </a:p>
          <a:p>
            <a:pPr marL="400050">
              <a:buFont typeface="Arial" panose="020B0604020202020204" pitchFamily="34" charset="0"/>
              <a:buChar char="•"/>
            </a:pPr>
            <a:r>
              <a:rPr lang="en-US" sz="2000" dirty="0" smtClean="0"/>
              <a:t>State </a:t>
            </a:r>
            <a:r>
              <a:rPr lang="en-US" sz="2000" dirty="0"/>
              <a:t>coordinating office: Nurse-Family </a:t>
            </a:r>
            <a:r>
              <a:rPr lang="en-US" sz="2000" dirty="0" smtClean="0"/>
              <a:t>Partnership</a:t>
            </a:r>
          </a:p>
          <a:p>
            <a:pPr marL="0" indent="0">
              <a:buNone/>
            </a:pPr>
            <a:endParaRPr lang="en-US" b="1" dirty="0"/>
          </a:p>
        </p:txBody>
      </p:sp>
    </p:spTree>
    <p:extLst>
      <p:ext uri="{BB962C8B-B14F-4D97-AF65-F5344CB8AC3E}">
        <p14:creationId xmlns:p14="http://schemas.microsoft.com/office/powerpoint/2010/main" val="31102697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SC First Steps State Office Duties</a:t>
            </a:r>
            <a:endParaRPr lang="en-US" dirty="0"/>
          </a:p>
        </p:txBody>
      </p:sp>
      <p:sp>
        <p:nvSpPr>
          <p:cNvPr id="3" name="Content Placeholder 2"/>
          <p:cNvSpPr>
            <a:spLocks noGrp="1"/>
          </p:cNvSpPr>
          <p:nvPr>
            <p:ph idx="1"/>
          </p:nvPr>
        </p:nvSpPr>
        <p:spPr>
          <a:xfrm>
            <a:off x="381000" y="1371600"/>
            <a:ext cx="8305800" cy="4754563"/>
          </a:xfrm>
        </p:spPr>
        <p:txBody>
          <a:bodyPr/>
          <a:lstStyle/>
          <a:p>
            <a:pPr marL="0" indent="0">
              <a:buNone/>
            </a:pPr>
            <a:r>
              <a:rPr lang="en-US" sz="2400" dirty="0" smtClean="0"/>
              <a:t>Section </a:t>
            </a:r>
            <a:r>
              <a:rPr lang="en-US" sz="2400" dirty="0"/>
              <a:t>59‑152‑50: </a:t>
            </a:r>
            <a:r>
              <a:rPr lang="en-US" sz="2400" dirty="0" smtClean="0"/>
              <a:t>“Under </a:t>
            </a:r>
            <a:r>
              <a:rPr lang="en-US" sz="2400" dirty="0"/>
              <a:t>supervision of the South Carolina First Steps to School Readiness Board of Trustees, there is created an Office of South Carolina First Steps to School Readiness.  The office shall: </a:t>
            </a:r>
          </a:p>
          <a:p>
            <a:pPr lvl="0"/>
            <a:r>
              <a:rPr lang="en-US" sz="2000" b="1" dirty="0"/>
              <a:t>P</a:t>
            </a:r>
            <a:r>
              <a:rPr lang="en-US" sz="2000" b="1" dirty="0" smtClean="0"/>
              <a:t>rovide </a:t>
            </a:r>
            <a:r>
              <a:rPr lang="en-US" sz="2000" b="1" dirty="0"/>
              <a:t>to the board information</a:t>
            </a:r>
            <a:r>
              <a:rPr lang="en-US" sz="2000" dirty="0"/>
              <a:t> on best practice, successful strategies, model programs, and financing mechanisms; </a:t>
            </a:r>
          </a:p>
          <a:p>
            <a:pPr lvl="0"/>
            <a:r>
              <a:rPr lang="en-US" sz="2000" b="1" dirty="0"/>
              <a:t>R</a:t>
            </a:r>
            <a:r>
              <a:rPr lang="en-US" sz="2000" b="1" dirty="0" smtClean="0"/>
              <a:t>eview </a:t>
            </a:r>
            <a:r>
              <a:rPr lang="en-US" sz="2000" b="1" dirty="0"/>
              <a:t>the local partnerships’ plans and budgets </a:t>
            </a:r>
            <a:r>
              <a:rPr lang="en-US" sz="2000" dirty="0"/>
              <a:t>in order to provide technical assistance and recommendations regarding local grant proposals and improvement in meeting statewide and local goals; </a:t>
            </a:r>
          </a:p>
          <a:p>
            <a:pPr lvl="0"/>
            <a:r>
              <a:rPr lang="en-US" sz="2000" b="1" dirty="0"/>
              <a:t>P</a:t>
            </a:r>
            <a:r>
              <a:rPr lang="en-US" sz="2000" b="1" dirty="0" smtClean="0"/>
              <a:t>rovide </a:t>
            </a:r>
            <a:r>
              <a:rPr lang="en-US" sz="2000" b="1" dirty="0"/>
              <a:t>technical assistance, consultation, and support to local partnerships </a:t>
            </a:r>
            <a:r>
              <a:rPr lang="en-US" sz="2000" dirty="0"/>
              <a:t>to facilitate their success including, but not limited to, model programs, strategic planning, leadership development, best practice, successful strategies, collaboration, financing, and evaluation;</a:t>
            </a:r>
          </a:p>
          <a:p>
            <a:endParaRPr lang="en-US" dirty="0"/>
          </a:p>
        </p:txBody>
      </p:sp>
    </p:spTree>
    <p:extLst>
      <p:ext uri="{BB962C8B-B14F-4D97-AF65-F5344CB8AC3E}">
        <p14:creationId xmlns:p14="http://schemas.microsoft.com/office/powerpoint/2010/main" val="6091080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0" dirty="0" smtClean="0"/>
              <a:t>SC First Steps State Office Duties</a:t>
            </a:r>
            <a:endParaRPr lang="en-US" sz="4000" b="0" dirty="0"/>
          </a:p>
        </p:txBody>
      </p:sp>
      <p:sp>
        <p:nvSpPr>
          <p:cNvPr id="3" name="Content Placeholder 2"/>
          <p:cNvSpPr>
            <a:spLocks noGrp="1"/>
          </p:cNvSpPr>
          <p:nvPr>
            <p:ph idx="1"/>
          </p:nvPr>
        </p:nvSpPr>
        <p:spPr>
          <a:xfrm>
            <a:off x="457200" y="1295400"/>
            <a:ext cx="8229600" cy="4525963"/>
          </a:xfrm>
        </p:spPr>
        <p:txBody>
          <a:bodyPr/>
          <a:lstStyle/>
          <a:p>
            <a:pPr lvl="0"/>
            <a:r>
              <a:rPr lang="en-US" sz="2400" b="1" dirty="0"/>
              <a:t>E</a:t>
            </a:r>
            <a:r>
              <a:rPr lang="en-US" sz="2400" b="1" dirty="0" smtClean="0"/>
              <a:t>valuate </a:t>
            </a:r>
            <a:r>
              <a:rPr lang="en-US" sz="2400" b="1" dirty="0"/>
              <a:t>each program </a:t>
            </a:r>
            <a:r>
              <a:rPr lang="en-US" sz="2400" dirty="0"/>
              <a:t>funded by the South Carolina First Steps to School Readiness Board of Trustees on a regular cycle to </a:t>
            </a:r>
            <a:r>
              <a:rPr lang="en-US" sz="2400" b="1" dirty="0"/>
              <a:t>determine its effectiveness and whether it should continue to receive funding</a:t>
            </a:r>
            <a:r>
              <a:rPr lang="en-US" sz="2400" dirty="0"/>
              <a:t>; </a:t>
            </a:r>
          </a:p>
          <a:p>
            <a:pPr lvl="0"/>
            <a:r>
              <a:rPr lang="en-US" sz="2400" b="1" dirty="0"/>
              <a:t>R</a:t>
            </a:r>
            <a:r>
              <a:rPr lang="en-US" sz="2400" b="1" dirty="0" smtClean="0"/>
              <a:t>ecommend </a:t>
            </a:r>
            <a:r>
              <a:rPr lang="en-US" sz="2400" b="1" dirty="0"/>
              <a:t>to the board the applicants meeting the criteria for First Steps partnerships and the grants to be awarded</a:t>
            </a:r>
            <a:r>
              <a:rPr lang="en-US" sz="2400" dirty="0"/>
              <a:t>; </a:t>
            </a:r>
          </a:p>
          <a:p>
            <a:pPr lvl="0"/>
            <a:r>
              <a:rPr lang="en-US" sz="2400" dirty="0"/>
              <a:t>S</a:t>
            </a:r>
            <a:r>
              <a:rPr lang="en-US" sz="2400" dirty="0" smtClean="0"/>
              <a:t>ubmit </a:t>
            </a:r>
            <a:r>
              <a:rPr lang="en-US" sz="2400" dirty="0"/>
              <a:t>an annual report to the board by December first; </a:t>
            </a:r>
          </a:p>
          <a:p>
            <a:pPr lvl="0"/>
            <a:r>
              <a:rPr lang="en-US" sz="2400" b="1" dirty="0"/>
              <a:t>P</a:t>
            </a:r>
            <a:r>
              <a:rPr lang="en-US" sz="2400" b="1" dirty="0" smtClean="0"/>
              <a:t>rovide </a:t>
            </a:r>
            <a:r>
              <a:rPr lang="en-US" sz="2400" b="1" dirty="0"/>
              <a:t>for ongoing data collection </a:t>
            </a:r>
            <a:r>
              <a:rPr lang="en-US" sz="2400" dirty="0"/>
              <a:t>(including external evaluation schedule); and</a:t>
            </a:r>
          </a:p>
          <a:p>
            <a:pPr lvl="0"/>
            <a:r>
              <a:rPr lang="en-US" sz="2400" b="1" dirty="0"/>
              <a:t>C</a:t>
            </a:r>
            <a:r>
              <a:rPr lang="en-US" sz="2400" b="1" dirty="0" smtClean="0"/>
              <a:t>oordinate</a:t>
            </a:r>
            <a:r>
              <a:rPr lang="en-US" sz="2400" dirty="0" smtClean="0"/>
              <a:t> </a:t>
            </a:r>
            <a:r>
              <a:rPr lang="en-US" sz="2400" dirty="0"/>
              <a:t>the First Steps to School Readiness initiative with all other state, federal, and local public and </a:t>
            </a:r>
            <a:r>
              <a:rPr lang="en-US" sz="2400" dirty="0" smtClean="0"/>
              <a:t>private            efforts. </a:t>
            </a:r>
            <a:endParaRPr lang="en-US" sz="2400" dirty="0"/>
          </a:p>
          <a:p>
            <a:endParaRPr lang="en-US" dirty="0"/>
          </a:p>
        </p:txBody>
      </p:sp>
    </p:spTree>
    <p:extLst>
      <p:ext uri="{BB962C8B-B14F-4D97-AF65-F5344CB8AC3E}">
        <p14:creationId xmlns:p14="http://schemas.microsoft.com/office/powerpoint/2010/main" val="44395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Structure of Local Partnerships</a:t>
            </a:r>
            <a:endParaRPr lang="en-US" dirty="0"/>
          </a:p>
        </p:txBody>
      </p:sp>
      <p:sp>
        <p:nvSpPr>
          <p:cNvPr id="3" name="Content Placeholder 2"/>
          <p:cNvSpPr>
            <a:spLocks noGrp="1"/>
          </p:cNvSpPr>
          <p:nvPr>
            <p:ph idx="1"/>
          </p:nvPr>
        </p:nvSpPr>
        <p:spPr>
          <a:xfrm>
            <a:off x="457200" y="1447800"/>
            <a:ext cx="8229600" cy="4525963"/>
          </a:xfrm>
        </p:spPr>
        <p:txBody>
          <a:bodyPr/>
          <a:lstStyle/>
          <a:p>
            <a:pPr marL="0" indent="0">
              <a:buNone/>
            </a:pPr>
            <a:r>
              <a:rPr lang="en-US" b="1" dirty="0"/>
              <a:t>46 county partnerships</a:t>
            </a:r>
          </a:p>
          <a:p>
            <a:r>
              <a:rPr lang="en-US" dirty="0" smtClean="0"/>
              <a:t>Local </a:t>
            </a:r>
            <a:r>
              <a:rPr lang="en-US" dirty="0"/>
              <a:t>board and staff</a:t>
            </a:r>
          </a:p>
          <a:p>
            <a:r>
              <a:rPr lang="en-US" dirty="0" smtClean="0"/>
              <a:t>501(c)3 nonprofit </a:t>
            </a:r>
            <a:r>
              <a:rPr lang="en-US" dirty="0"/>
              <a:t>organizations</a:t>
            </a:r>
          </a:p>
          <a:p>
            <a:r>
              <a:rPr lang="en-US" dirty="0" smtClean="0"/>
              <a:t>State </a:t>
            </a:r>
            <a:r>
              <a:rPr lang="en-US" dirty="0"/>
              <a:t>funding via annual grant from SCFS, </a:t>
            </a:r>
            <a:r>
              <a:rPr lang="en-US" dirty="0" smtClean="0"/>
              <a:t>also leveraged </a:t>
            </a:r>
            <a:r>
              <a:rPr lang="en-US" dirty="0"/>
              <a:t>by other public and private dollars </a:t>
            </a:r>
          </a:p>
          <a:p>
            <a:r>
              <a:rPr lang="en-US" dirty="0" smtClean="0"/>
              <a:t>Program </a:t>
            </a:r>
            <a:r>
              <a:rPr lang="en-US" dirty="0"/>
              <a:t>selection determined by local partnership board, approved by SCFS</a:t>
            </a:r>
          </a:p>
          <a:p>
            <a:endParaRPr lang="en-US" dirty="0"/>
          </a:p>
        </p:txBody>
      </p:sp>
    </p:spTree>
    <p:extLst>
      <p:ext uri="{BB962C8B-B14F-4D97-AF65-F5344CB8AC3E}">
        <p14:creationId xmlns:p14="http://schemas.microsoft.com/office/powerpoint/2010/main" val="24015382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Training Modules for SC First Steps Local Partnership Orientation </a:t>
            </a:r>
            <a:endParaRPr lang="en-US" sz="4000" dirty="0"/>
          </a:p>
        </p:txBody>
      </p:sp>
      <p:sp>
        <p:nvSpPr>
          <p:cNvPr id="3" name="Content Placeholder 2"/>
          <p:cNvSpPr>
            <a:spLocks noGrp="1"/>
          </p:cNvSpPr>
          <p:nvPr>
            <p:ph idx="1"/>
          </p:nvPr>
        </p:nvSpPr>
        <p:spPr>
          <a:xfrm>
            <a:off x="304800" y="1752600"/>
            <a:ext cx="8534400" cy="4525963"/>
          </a:xfrm>
        </p:spPr>
        <p:txBody>
          <a:bodyPr/>
          <a:lstStyle/>
          <a:p>
            <a:r>
              <a:rPr lang="en-US" sz="3600" b="1" dirty="0" smtClean="0"/>
              <a:t>Module 1: Orientation - What is SC First Steps?</a:t>
            </a:r>
          </a:p>
          <a:p>
            <a:r>
              <a:rPr lang="en-US" dirty="0" smtClean="0"/>
              <a:t>Module 2: Local Partnership Structure &amp; Functions</a:t>
            </a:r>
          </a:p>
          <a:p>
            <a:r>
              <a:rPr lang="en-US" dirty="0" smtClean="0"/>
              <a:t>Module </a:t>
            </a:r>
            <a:r>
              <a:rPr lang="en-US" dirty="0"/>
              <a:t>3</a:t>
            </a:r>
            <a:r>
              <a:rPr lang="en-US" dirty="0" smtClean="0"/>
              <a:t>: Local Partnership Systems &amp; Accountability</a:t>
            </a:r>
          </a:p>
          <a:p>
            <a:pPr lvl="1"/>
            <a:r>
              <a:rPr lang="en-US" dirty="0" smtClean="0"/>
              <a:t>Supplemental Systems &amp; Accountability Modules</a:t>
            </a:r>
          </a:p>
          <a:p>
            <a:r>
              <a:rPr lang="en-US" dirty="0" smtClean="0"/>
              <a:t>Your SC First Steps Partnership</a:t>
            </a:r>
            <a:endParaRPr lang="en-US" dirty="0"/>
          </a:p>
        </p:txBody>
      </p:sp>
    </p:spTree>
    <p:extLst>
      <p:ext uri="{BB962C8B-B14F-4D97-AF65-F5344CB8AC3E}">
        <p14:creationId xmlns:p14="http://schemas.microsoft.com/office/powerpoint/2010/main" val="13808648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SC First Steps Local Partnerships</a:t>
            </a:r>
            <a:endParaRPr lang="en-US" dirty="0"/>
          </a:p>
        </p:txBody>
      </p:sp>
      <p:sp>
        <p:nvSpPr>
          <p:cNvPr id="3" name="Content Placeholder 2"/>
          <p:cNvSpPr>
            <a:spLocks noGrp="1"/>
          </p:cNvSpPr>
          <p:nvPr>
            <p:ph idx="1"/>
          </p:nvPr>
        </p:nvSpPr>
        <p:spPr>
          <a:xfrm>
            <a:off x="457200" y="1524000"/>
            <a:ext cx="8229600" cy="4602163"/>
          </a:xfrm>
        </p:spPr>
        <p:txBody>
          <a:bodyPr/>
          <a:lstStyle/>
          <a:p>
            <a:pPr marL="0" indent="0">
              <a:buNone/>
            </a:pPr>
            <a:r>
              <a:rPr lang="en-US" b="1" dirty="0" smtClean="0"/>
              <a:t>How do Local Partnerships deliver services?</a:t>
            </a:r>
          </a:p>
          <a:p>
            <a:pPr marL="0" indent="0">
              <a:buNone/>
            </a:pPr>
            <a:r>
              <a:rPr lang="en-US" sz="2800" dirty="0" smtClean="0"/>
              <a:t>Each partnership identifies the </a:t>
            </a:r>
            <a:r>
              <a:rPr lang="en-US" sz="2800" dirty="0"/>
              <a:t>community’s greatest </a:t>
            </a:r>
            <a:r>
              <a:rPr lang="en-US" sz="2800" dirty="0" smtClean="0"/>
              <a:t>school readiness </a:t>
            </a:r>
            <a:r>
              <a:rPr lang="en-US" sz="2800" dirty="0"/>
              <a:t>needs and </a:t>
            </a:r>
            <a:r>
              <a:rPr lang="en-US" sz="2800" dirty="0" smtClean="0"/>
              <a:t>addresses them </a:t>
            </a:r>
            <a:r>
              <a:rPr lang="en-US" sz="2800" dirty="0"/>
              <a:t>by:</a:t>
            </a:r>
          </a:p>
          <a:p>
            <a:r>
              <a:rPr lang="en-US" sz="2400" dirty="0" smtClean="0"/>
              <a:t>Supporting </a:t>
            </a:r>
            <a:r>
              <a:rPr lang="en-US" sz="2400" dirty="0"/>
              <a:t>or expanding </a:t>
            </a:r>
            <a:r>
              <a:rPr lang="en-US" sz="2400" dirty="0" smtClean="0"/>
              <a:t>existing services</a:t>
            </a:r>
            <a:r>
              <a:rPr lang="en-US" sz="2400" dirty="0"/>
              <a:t>, such as funding a </a:t>
            </a:r>
            <a:r>
              <a:rPr lang="en-US" sz="2400" dirty="0" smtClean="0"/>
              <a:t>local school </a:t>
            </a:r>
            <a:r>
              <a:rPr lang="en-US" sz="2400" dirty="0"/>
              <a:t>district’s early </a:t>
            </a:r>
            <a:r>
              <a:rPr lang="en-US" sz="2400" dirty="0" smtClean="0"/>
              <a:t>childhood program</a:t>
            </a:r>
            <a:r>
              <a:rPr lang="en-US" sz="2400" dirty="0"/>
              <a:t>.</a:t>
            </a:r>
          </a:p>
          <a:p>
            <a:r>
              <a:rPr lang="en-US" sz="2400" dirty="0" smtClean="0"/>
              <a:t>Contracting </a:t>
            </a:r>
            <a:r>
              <a:rPr lang="en-US" sz="2400" dirty="0"/>
              <a:t>for added </a:t>
            </a:r>
            <a:r>
              <a:rPr lang="en-US" sz="2400" dirty="0" smtClean="0"/>
              <a:t>services, such </a:t>
            </a:r>
            <a:r>
              <a:rPr lang="en-US" sz="2400" dirty="0"/>
              <a:t>as children’s health screenings.</a:t>
            </a:r>
          </a:p>
          <a:p>
            <a:r>
              <a:rPr lang="en-US" sz="2400" dirty="0" smtClean="0"/>
              <a:t>Directly </a:t>
            </a:r>
            <a:r>
              <a:rPr lang="en-US" sz="2400" dirty="0"/>
              <a:t>providing services, </a:t>
            </a:r>
            <a:r>
              <a:rPr lang="en-US" sz="2400" dirty="0" smtClean="0"/>
              <a:t>such as </a:t>
            </a:r>
            <a:r>
              <a:rPr lang="en-US" sz="2400" dirty="0"/>
              <a:t>parent education.</a:t>
            </a:r>
          </a:p>
        </p:txBody>
      </p:sp>
    </p:spTree>
    <p:extLst>
      <p:ext uri="{BB962C8B-B14F-4D97-AF65-F5344CB8AC3E}">
        <p14:creationId xmlns:p14="http://schemas.microsoft.com/office/powerpoint/2010/main" val="22669930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SC First Steps Core Areas of Service</a:t>
            </a:r>
            <a:endParaRPr lang="en-US" dirty="0"/>
          </a:p>
        </p:txBody>
      </p:sp>
      <p:sp>
        <p:nvSpPr>
          <p:cNvPr id="3" name="Content Placeholder 2"/>
          <p:cNvSpPr>
            <a:spLocks noGrp="1"/>
          </p:cNvSpPr>
          <p:nvPr>
            <p:ph idx="1"/>
          </p:nvPr>
        </p:nvSpPr>
        <p:spPr>
          <a:xfrm>
            <a:off x="390472" y="1447800"/>
            <a:ext cx="8229600" cy="4525963"/>
          </a:xfrm>
        </p:spPr>
        <p:txBody>
          <a:bodyPr/>
          <a:lstStyle/>
          <a:p>
            <a:r>
              <a:rPr lang="en-US" sz="2800" dirty="0"/>
              <a:t>In each </a:t>
            </a:r>
            <a:r>
              <a:rPr lang="en-US" sz="2800" dirty="0" smtClean="0"/>
              <a:t>county, First </a:t>
            </a:r>
            <a:r>
              <a:rPr lang="en-US" sz="2800" dirty="0"/>
              <a:t>Steps expands early learning services available </a:t>
            </a:r>
            <a:r>
              <a:rPr lang="en-US" sz="2800" dirty="0" smtClean="0"/>
              <a:t>for young </a:t>
            </a:r>
            <a:r>
              <a:rPr lang="en-US" sz="2800" dirty="0"/>
              <a:t>children, their families, and caregivers. Each of the six color blocks of the First Steps logo represents a core area of service, </a:t>
            </a:r>
            <a:r>
              <a:rPr lang="en-US" sz="2800" dirty="0" smtClean="0"/>
              <a:t>outlining a comprehensive </a:t>
            </a:r>
            <a:r>
              <a:rPr lang="en-US" sz="2800" dirty="0"/>
              <a:t>strategy to prepare children for long-term school success.</a:t>
            </a:r>
          </a:p>
        </p:txBody>
      </p:sp>
      <p:pic>
        <p:nvPicPr>
          <p:cNvPr id="2050" name="Picture 2" descr="O:\Communications\FS LOGO\SCFS Programs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343400"/>
            <a:ext cx="6876945" cy="1988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8072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Communications\FS LOGO\Healthy St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332" y="1676400"/>
            <a:ext cx="1143235" cy="14057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2900" y="304800"/>
            <a:ext cx="8229600" cy="1143000"/>
          </a:xfrm>
        </p:spPr>
        <p:txBody>
          <a:bodyPr/>
          <a:lstStyle/>
          <a:p>
            <a:pPr algn="l"/>
            <a:r>
              <a:rPr lang="en-US" dirty="0"/>
              <a:t>SC First Steps Core Areas of Service</a:t>
            </a:r>
          </a:p>
        </p:txBody>
      </p:sp>
      <p:sp>
        <p:nvSpPr>
          <p:cNvPr id="3" name="Content Placeholder 2"/>
          <p:cNvSpPr>
            <a:spLocks noGrp="1"/>
          </p:cNvSpPr>
          <p:nvPr>
            <p:ph idx="1"/>
          </p:nvPr>
        </p:nvSpPr>
        <p:spPr>
          <a:xfrm>
            <a:off x="457200" y="2150655"/>
            <a:ext cx="8229600" cy="4525963"/>
          </a:xfrm>
        </p:spPr>
        <p:txBody>
          <a:bodyPr/>
          <a:lstStyle/>
          <a:p>
            <a:pPr marL="0" indent="0">
              <a:buNone/>
            </a:pPr>
            <a:endParaRPr lang="en-US" b="1" dirty="0" smtClean="0"/>
          </a:p>
          <a:p>
            <a:pPr marL="0" indent="0">
              <a:buNone/>
            </a:pPr>
            <a:r>
              <a:rPr lang="en-US" sz="2800" b="1" dirty="0" smtClean="0"/>
              <a:t>Heathy Start</a:t>
            </a:r>
            <a:endParaRPr lang="en-US" sz="2800" dirty="0" smtClean="0"/>
          </a:p>
          <a:p>
            <a:pPr marL="0" indent="0">
              <a:buNone/>
            </a:pPr>
            <a:r>
              <a:rPr lang="en-US" sz="2400" dirty="0" smtClean="0"/>
              <a:t>Healthy </a:t>
            </a:r>
            <a:r>
              <a:rPr lang="en-US" sz="2400" dirty="0"/>
              <a:t>Start programs are strategies with health outcomes as a primary focus. These include health services </a:t>
            </a:r>
            <a:r>
              <a:rPr lang="en-US" sz="2400" dirty="0" smtClean="0"/>
              <a:t>such as </a:t>
            </a:r>
            <a:r>
              <a:rPr lang="en-US" sz="2400" dirty="0"/>
              <a:t>includes </a:t>
            </a:r>
            <a:r>
              <a:rPr lang="en-US" sz="2400" dirty="0" smtClean="0"/>
              <a:t>prenatal and </a:t>
            </a:r>
            <a:r>
              <a:rPr lang="en-US" sz="2400" dirty="0"/>
              <a:t>post-partum services for both mother and baby</a:t>
            </a:r>
            <a:r>
              <a:rPr lang="en-US" sz="2400" dirty="0" smtClean="0"/>
              <a:t>. </a:t>
            </a:r>
          </a:p>
          <a:p>
            <a:pPr lvl="1"/>
            <a:r>
              <a:rPr lang="en-US" sz="2400" dirty="0" smtClean="0"/>
              <a:t>Nurse-Family Partnership </a:t>
            </a:r>
          </a:p>
          <a:p>
            <a:pPr marL="0" indent="0" algn="ctr">
              <a:buNone/>
            </a:pPr>
            <a:endParaRPr lang="en-US" b="1" dirty="0"/>
          </a:p>
        </p:txBody>
      </p:sp>
    </p:spTree>
    <p:extLst>
      <p:ext uri="{BB962C8B-B14F-4D97-AF65-F5344CB8AC3E}">
        <p14:creationId xmlns:p14="http://schemas.microsoft.com/office/powerpoint/2010/main" val="16198878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O:\Communications\FS LOGO\Family Strengthe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219200"/>
            <a:ext cx="1143000" cy="14184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SC First Steps Core Areas of Service</a:t>
            </a:r>
          </a:p>
        </p:txBody>
      </p:sp>
      <p:sp>
        <p:nvSpPr>
          <p:cNvPr id="3" name="Content Placeholder 2"/>
          <p:cNvSpPr>
            <a:spLocks noGrp="1"/>
          </p:cNvSpPr>
          <p:nvPr>
            <p:ph idx="1"/>
          </p:nvPr>
        </p:nvSpPr>
        <p:spPr/>
        <p:txBody>
          <a:bodyPr/>
          <a:lstStyle/>
          <a:p>
            <a:pPr marL="0" indent="0">
              <a:buNone/>
            </a:pPr>
            <a:endParaRPr lang="en-US" b="1" dirty="0" smtClean="0"/>
          </a:p>
          <a:p>
            <a:pPr marL="0" indent="0">
              <a:buNone/>
            </a:pPr>
            <a:r>
              <a:rPr lang="en-US" sz="2800" b="1" dirty="0" smtClean="0"/>
              <a:t>Family Strengthening </a:t>
            </a:r>
          </a:p>
          <a:p>
            <a:pPr marL="0" indent="0">
              <a:buNone/>
            </a:pPr>
            <a:r>
              <a:rPr lang="en-US" sz="2400" dirty="0"/>
              <a:t>Family Strengthening programs support parents and other adult family members as their child’s first teacher. First Steps partnerships fund several types of family strengthening </a:t>
            </a:r>
            <a:r>
              <a:rPr lang="en-US" sz="2400" dirty="0" smtClean="0"/>
              <a:t>programs:</a:t>
            </a:r>
          </a:p>
          <a:p>
            <a:pPr lvl="1"/>
            <a:r>
              <a:rPr lang="en-US" sz="2000" dirty="0" smtClean="0"/>
              <a:t>Home Visitation </a:t>
            </a:r>
            <a:endParaRPr lang="en-US" sz="2000" dirty="0"/>
          </a:p>
          <a:p>
            <a:pPr lvl="1"/>
            <a:r>
              <a:rPr lang="en-US" sz="2000" dirty="0" smtClean="0"/>
              <a:t>Family Literacy</a:t>
            </a:r>
          </a:p>
          <a:p>
            <a:pPr lvl="1"/>
            <a:r>
              <a:rPr lang="en-US" sz="2000" dirty="0" smtClean="0"/>
              <a:t>Dolly </a:t>
            </a:r>
            <a:r>
              <a:rPr lang="en-US" sz="2000" dirty="0"/>
              <a:t>Parton Imagination </a:t>
            </a:r>
            <a:r>
              <a:rPr lang="en-US" sz="2000" dirty="0" smtClean="0"/>
              <a:t>Library</a:t>
            </a:r>
          </a:p>
          <a:p>
            <a:pPr lvl="1"/>
            <a:r>
              <a:rPr lang="en-US" sz="2000" dirty="0" smtClean="0"/>
              <a:t>Parent </a:t>
            </a:r>
            <a:r>
              <a:rPr lang="en-US" sz="2000" dirty="0"/>
              <a:t>Training and Other Family Literacy </a:t>
            </a:r>
            <a:endParaRPr lang="en-US" sz="2000" dirty="0" smtClean="0"/>
          </a:p>
          <a:p>
            <a:pPr marL="457200" lvl="1" indent="0">
              <a:buNone/>
            </a:pPr>
            <a:r>
              <a:rPr lang="en-US" sz="2000" dirty="0" smtClean="0"/>
              <a:t>and Supports</a:t>
            </a:r>
            <a:endParaRPr lang="en-US" sz="2000" dirty="0"/>
          </a:p>
        </p:txBody>
      </p:sp>
    </p:spTree>
    <p:extLst>
      <p:ext uri="{BB962C8B-B14F-4D97-AF65-F5344CB8AC3E}">
        <p14:creationId xmlns:p14="http://schemas.microsoft.com/office/powerpoint/2010/main" val="37834155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SC First Steps Core Areas of Service</a:t>
            </a:r>
            <a:endParaRPr lang="en-US" dirty="0"/>
          </a:p>
        </p:txBody>
      </p:sp>
      <p:sp>
        <p:nvSpPr>
          <p:cNvPr id="3" name="Content Placeholder 2"/>
          <p:cNvSpPr>
            <a:spLocks noGrp="1"/>
          </p:cNvSpPr>
          <p:nvPr>
            <p:ph idx="1"/>
          </p:nvPr>
        </p:nvSpPr>
        <p:spPr>
          <a:xfrm>
            <a:off x="453513" y="2209800"/>
            <a:ext cx="8229600" cy="3092451"/>
          </a:xfrm>
        </p:spPr>
        <p:txBody>
          <a:bodyPr/>
          <a:lstStyle/>
          <a:p>
            <a:pPr marL="0" indent="0">
              <a:buNone/>
            </a:pPr>
            <a:endParaRPr lang="en-US" b="1" dirty="0" smtClean="0"/>
          </a:p>
          <a:p>
            <a:pPr marL="0" indent="0">
              <a:buNone/>
            </a:pPr>
            <a:r>
              <a:rPr lang="en-US" sz="2800" b="1" dirty="0" smtClean="0"/>
              <a:t>Early Intervention</a:t>
            </a:r>
          </a:p>
          <a:p>
            <a:pPr marL="0" indent="0">
              <a:buNone/>
            </a:pPr>
            <a:r>
              <a:rPr lang="en-US" sz="2400" dirty="0"/>
              <a:t>Finding and serving </a:t>
            </a:r>
            <a:r>
              <a:rPr lang="en-US" sz="2400" dirty="0" smtClean="0"/>
              <a:t>children </a:t>
            </a:r>
            <a:r>
              <a:rPr lang="en-US" sz="2400" dirty="0"/>
              <a:t>with developmental delays </a:t>
            </a:r>
            <a:r>
              <a:rPr lang="en-US" sz="2400" dirty="0" smtClean="0"/>
              <a:t>as early </a:t>
            </a:r>
            <a:r>
              <a:rPr lang="en-US" sz="2400" dirty="0"/>
              <a:t>as possible can reduce later remediation and can help </a:t>
            </a:r>
            <a:r>
              <a:rPr lang="en-US" sz="2400" dirty="0" smtClean="0"/>
              <a:t>children prepare </a:t>
            </a:r>
            <a:r>
              <a:rPr lang="en-US" sz="2400" dirty="0"/>
              <a:t>for school success along with their typically developing </a:t>
            </a:r>
            <a:r>
              <a:rPr lang="en-US" sz="2400" dirty="0" smtClean="0"/>
              <a:t>peers.</a:t>
            </a:r>
          </a:p>
          <a:p>
            <a:pPr lvl="1"/>
            <a:r>
              <a:rPr lang="en-US" sz="2000" dirty="0" smtClean="0"/>
              <a:t>Early Identification and Referral</a:t>
            </a:r>
            <a:endParaRPr lang="en-US" sz="2000" dirty="0"/>
          </a:p>
          <a:p>
            <a:pPr lvl="1"/>
            <a:r>
              <a:rPr lang="en-US" sz="2000" dirty="0" err="1" smtClean="0"/>
              <a:t>BabyNet</a:t>
            </a:r>
            <a:endParaRPr lang="en-US" sz="2000" dirty="0"/>
          </a:p>
          <a:p>
            <a:pPr marL="0" indent="0">
              <a:buNone/>
            </a:pPr>
            <a:endParaRPr lang="en-US" sz="2400" dirty="0" smtClean="0"/>
          </a:p>
          <a:p>
            <a:endParaRPr lang="en-US" b="1" dirty="0"/>
          </a:p>
        </p:txBody>
      </p:sp>
      <p:pic>
        <p:nvPicPr>
          <p:cNvPr id="4" name="Picture 2" descr="O:\Communications\FS LOGO\Early Intervention.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96813" y="1524000"/>
            <a:ext cx="1143000" cy="1399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8497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 First Steps Core Areas of Service</a:t>
            </a:r>
          </a:p>
        </p:txBody>
      </p:sp>
      <p:sp>
        <p:nvSpPr>
          <p:cNvPr id="3" name="Content Placeholder 2"/>
          <p:cNvSpPr>
            <a:spLocks noGrp="1"/>
          </p:cNvSpPr>
          <p:nvPr>
            <p:ph idx="1"/>
          </p:nvPr>
        </p:nvSpPr>
        <p:spPr>
          <a:xfrm>
            <a:off x="493497" y="1447800"/>
            <a:ext cx="8229600" cy="4525963"/>
          </a:xfrm>
        </p:spPr>
        <p:txBody>
          <a:bodyPr/>
          <a:lstStyle/>
          <a:p>
            <a:pPr marL="0" indent="0">
              <a:spcAft>
                <a:spcPts val="1200"/>
              </a:spcAft>
              <a:buNone/>
            </a:pPr>
            <a:endParaRPr lang="en-US" b="1" dirty="0" smtClean="0"/>
          </a:p>
          <a:p>
            <a:pPr marL="0" indent="0">
              <a:spcAft>
                <a:spcPts val="600"/>
              </a:spcAft>
              <a:buNone/>
            </a:pPr>
            <a:r>
              <a:rPr lang="en-US" sz="2800" b="1" dirty="0" smtClean="0"/>
              <a:t>Quality Child Care</a:t>
            </a:r>
          </a:p>
          <a:p>
            <a:pPr marL="0" indent="0">
              <a:spcBef>
                <a:spcPts val="0"/>
              </a:spcBef>
              <a:buNone/>
            </a:pPr>
            <a:r>
              <a:rPr lang="en-US" sz="2400" dirty="0"/>
              <a:t>First Steps recognizes quality child care as a research-based determinant of school readiness. As such, First Steps collaborates with parents, the child care community and its agency and community partners to maximize child care quality throughout the state. </a:t>
            </a:r>
            <a:r>
              <a:rPr lang="en-US" sz="2400" dirty="0" smtClean="0"/>
              <a:t>Child </a:t>
            </a:r>
            <a:r>
              <a:rPr lang="en-US" sz="2400" dirty="0"/>
              <a:t>care quality strategies fall into three major areas</a:t>
            </a:r>
            <a:r>
              <a:rPr lang="en-US" sz="2400" dirty="0" smtClean="0"/>
              <a:t>:</a:t>
            </a:r>
          </a:p>
          <a:p>
            <a:pPr>
              <a:spcBef>
                <a:spcPts val="0"/>
              </a:spcBef>
              <a:buFontTx/>
              <a:buChar char="-"/>
            </a:pPr>
            <a:r>
              <a:rPr lang="en-US" sz="2000" dirty="0" smtClean="0"/>
              <a:t>Quality Enhancement</a:t>
            </a:r>
          </a:p>
          <a:p>
            <a:pPr>
              <a:spcBef>
                <a:spcPts val="0"/>
              </a:spcBef>
              <a:buFontTx/>
              <a:buChar char="-"/>
            </a:pPr>
            <a:r>
              <a:rPr lang="en-US" sz="2000" dirty="0" smtClean="0"/>
              <a:t>Staff Training and Development</a:t>
            </a:r>
          </a:p>
          <a:p>
            <a:pPr>
              <a:spcBef>
                <a:spcPts val="0"/>
              </a:spcBef>
              <a:buFontTx/>
              <a:buChar char="-"/>
            </a:pPr>
            <a:r>
              <a:rPr lang="en-US" sz="2000" dirty="0" smtClean="0"/>
              <a:t>Child Care Scholarships</a:t>
            </a:r>
          </a:p>
        </p:txBody>
      </p:sp>
      <p:pic>
        <p:nvPicPr>
          <p:cNvPr id="5123" name="Picture 3" descr="O:\Communications\FS LOGO\Quality Child Ca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229030"/>
            <a:ext cx="1139395" cy="1408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0351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 First Steps Core Areas of Service</a:t>
            </a:r>
          </a:p>
        </p:txBody>
      </p:sp>
      <p:sp>
        <p:nvSpPr>
          <p:cNvPr id="3" name="Content Placeholder 2"/>
          <p:cNvSpPr>
            <a:spLocks noGrp="1"/>
          </p:cNvSpPr>
          <p:nvPr>
            <p:ph idx="1"/>
          </p:nvPr>
        </p:nvSpPr>
        <p:spPr>
          <a:xfrm>
            <a:off x="417298" y="1676400"/>
            <a:ext cx="8229600" cy="4525963"/>
          </a:xfrm>
        </p:spPr>
        <p:txBody>
          <a:bodyPr/>
          <a:lstStyle/>
          <a:p>
            <a:pPr marL="0" indent="0">
              <a:spcAft>
                <a:spcPts val="600"/>
              </a:spcAft>
              <a:buNone/>
            </a:pPr>
            <a:endParaRPr lang="en-US" b="1" dirty="0" smtClean="0"/>
          </a:p>
          <a:p>
            <a:pPr marL="0" indent="0">
              <a:spcAft>
                <a:spcPts val="600"/>
              </a:spcAft>
              <a:buNone/>
            </a:pPr>
            <a:r>
              <a:rPr lang="en-US" sz="2800" b="1" dirty="0" smtClean="0"/>
              <a:t>Early Education</a:t>
            </a:r>
          </a:p>
          <a:p>
            <a:pPr marL="0" indent="0">
              <a:buNone/>
            </a:pPr>
            <a:r>
              <a:rPr lang="en-US" sz="2000" dirty="0"/>
              <a:t>First Steps leverages state, local and private resources to increase the quality of, and number of children participating in, developmentally appropriate pre-kindergarten programs in both the public and private sectors. </a:t>
            </a:r>
            <a:r>
              <a:rPr lang="en-US" sz="2000" dirty="0" smtClean="0"/>
              <a:t>Early </a:t>
            </a:r>
            <a:r>
              <a:rPr lang="en-US" sz="2000" dirty="0"/>
              <a:t>education strategies fall into </a:t>
            </a:r>
            <a:r>
              <a:rPr lang="en-US" sz="2000" dirty="0" smtClean="0"/>
              <a:t>the following </a:t>
            </a:r>
            <a:r>
              <a:rPr lang="en-US" sz="2000" dirty="0"/>
              <a:t>types:</a:t>
            </a:r>
          </a:p>
          <a:p>
            <a:pPr>
              <a:buFontTx/>
              <a:buChar char="-"/>
            </a:pPr>
            <a:r>
              <a:rPr lang="en-US" sz="2000" dirty="0" smtClean="0"/>
              <a:t>Expanding </a:t>
            </a:r>
            <a:r>
              <a:rPr lang="en-US" sz="2000" dirty="0"/>
              <a:t>4K in public schools: adding additional full-day 4K classrooms, extending half-day programs to full-day, or providing preschool to children under 4 (i.e. 3K). </a:t>
            </a:r>
          </a:p>
          <a:p>
            <a:pPr>
              <a:buFontTx/>
              <a:buChar char="-"/>
            </a:pPr>
            <a:r>
              <a:rPr lang="en-US" sz="2000" dirty="0" smtClean="0"/>
              <a:t>Early </a:t>
            </a:r>
            <a:r>
              <a:rPr lang="en-US" sz="2000" dirty="0"/>
              <a:t>Head </a:t>
            </a:r>
            <a:r>
              <a:rPr lang="en-US" sz="2000" dirty="0" smtClean="0"/>
              <a:t>Start</a:t>
            </a:r>
            <a:endParaRPr lang="en-US" sz="2000" dirty="0"/>
          </a:p>
        </p:txBody>
      </p:sp>
      <p:pic>
        <p:nvPicPr>
          <p:cNvPr id="4" name="Picture 2" descr="O:\Communications\FS LOGO\Early Educ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184786"/>
            <a:ext cx="1139396" cy="1408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9644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 First Steps Core Areas of Service</a:t>
            </a:r>
          </a:p>
        </p:txBody>
      </p:sp>
      <p:sp>
        <p:nvSpPr>
          <p:cNvPr id="3" name="Content Placeholder 2"/>
          <p:cNvSpPr>
            <a:spLocks noGrp="1"/>
          </p:cNvSpPr>
          <p:nvPr>
            <p:ph idx="1"/>
          </p:nvPr>
        </p:nvSpPr>
        <p:spPr/>
        <p:txBody>
          <a:bodyPr/>
          <a:lstStyle/>
          <a:p>
            <a:pPr marL="0" indent="0" algn="ctr">
              <a:buNone/>
            </a:pPr>
            <a:endParaRPr lang="en-US" dirty="0" smtClean="0"/>
          </a:p>
          <a:p>
            <a:pPr marL="0" indent="0">
              <a:spcAft>
                <a:spcPts val="600"/>
              </a:spcAft>
              <a:buNone/>
            </a:pPr>
            <a:r>
              <a:rPr lang="en-US" sz="2800" b="1" dirty="0" smtClean="0"/>
              <a:t>School Transition</a:t>
            </a:r>
          </a:p>
          <a:p>
            <a:pPr marL="0" indent="0">
              <a:spcBef>
                <a:spcPts val="600"/>
              </a:spcBef>
              <a:buNone/>
            </a:pPr>
            <a:r>
              <a:rPr lang="en-US" sz="2400" dirty="0" smtClean="0"/>
              <a:t>These </a:t>
            </a:r>
            <a:r>
              <a:rPr lang="en-US" sz="2400" dirty="0"/>
              <a:t>services help children and families make the important transition into public </a:t>
            </a:r>
            <a:r>
              <a:rPr lang="en-US" sz="2400" dirty="0" smtClean="0"/>
              <a:t>school.</a:t>
            </a:r>
          </a:p>
          <a:p>
            <a:pPr>
              <a:buFontTx/>
              <a:buChar char="-"/>
            </a:pPr>
            <a:r>
              <a:rPr lang="en-US" sz="2000" b="1" dirty="0" smtClean="0"/>
              <a:t>Countdown </a:t>
            </a:r>
            <a:r>
              <a:rPr lang="en-US" sz="2000" b="1" dirty="0"/>
              <a:t>to </a:t>
            </a:r>
            <a:r>
              <a:rPr lang="en-US" sz="2000" b="1" dirty="0" smtClean="0"/>
              <a:t>Kindergarten </a:t>
            </a:r>
            <a:r>
              <a:rPr lang="en-US" sz="2000" dirty="0"/>
              <a:t>is a home visitation program pairing the families of high-risk rising kindergartners with their future teachers during the summer before school entry. Teachers complete six visits with each family, </a:t>
            </a:r>
            <a:r>
              <a:rPr lang="en-US" sz="2000" dirty="0" smtClean="0"/>
              <a:t>centered upon classroom and content expectations.</a:t>
            </a:r>
          </a:p>
          <a:p>
            <a:pPr marL="0" indent="0">
              <a:buNone/>
            </a:pPr>
            <a:endParaRPr lang="en-US" sz="2800" dirty="0" smtClean="0"/>
          </a:p>
        </p:txBody>
      </p:sp>
      <p:pic>
        <p:nvPicPr>
          <p:cNvPr id="6147" name="Picture 3" descr="O:\Communications\FS LOGO\School Transi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219200"/>
            <a:ext cx="1143000" cy="1451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2716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b="1" dirty="0" smtClean="0"/>
              <a:t>SC First Steps State-Level Programs</a:t>
            </a:r>
            <a:endParaRPr lang="en-US" sz="4800" b="1" dirty="0"/>
          </a:p>
        </p:txBody>
      </p:sp>
    </p:spTree>
    <p:extLst>
      <p:ext uri="{BB962C8B-B14F-4D97-AF65-F5344CB8AC3E}">
        <p14:creationId xmlns:p14="http://schemas.microsoft.com/office/powerpoint/2010/main" val="36229059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BabyNet</a:t>
            </a:r>
            <a:endParaRPr lang="en-US" dirty="0"/>
          </a:p>
        </p:txBody>
      </p:sp>
      <p:sp>
        <p:nvSpPr>
          <p:cNvPr id="3" name="Content Placeholder 2"/>
          <p:cNvSpPr>
            <a:spLocks noGrp="1"/>
          </p:cNvSpPr>
          <p:nvPr>
            <p:ph idx="1"/>
          </p:nvPr>
        </p:nvSpPr>
        <p:spPr>
          <a:xfrm>
            <a:off x="457200" y="1219200"/>
            <a:ext cx="8229600" cy="4525963"/>
          </a:xfrm>
        </p:spPr>
        <p:txBody>
          <a:bodyPr/>
          <a:lstStyle/>
          <a:p>
            <a:pPr>
              <a:buFont typeface="Arial" panose="020B0604020202020204" pitchFamily="34" charset="0"/>
              <a:buChar char="•"/>
            </a:pPr>
            <a:endParaRPr lang="en-US" sz="2800" dirty="0" smtClean="0"/>
          </a:p>
          <a:p>
            <a:pPr>
              <a:buFont typeface="Arial" panose="020B0604020202020204" pitchFamily="34" charset="0"/>
              <a:buChar char="•"/>
            </a:pPr>
            <a:r>
              <a:rPr lang="en-US" sz="2800" dirty="0" smtClean="0"/>
              <a:t>South Carolina’s early intervention system for children birth-36 months with developmental delays or disabilities</a:t>
            </a:r>
          </a:p>
          <a:p>
            <a:pPr>
              <a:buFont typeface="Arial" panose="020B0604020202020204" pitchFamily="34" charset="0"/>
              <a:buChar char="•"/>
            </a:pPr>
            <a:r>
              <a:rPr lang="en-US" sz="2800" dirty="0" smtClean="0"/>
              <a:t>Funded by IDEA Part C, state, Medicaid, private insurance</a:t>
            </a:r>
          </a:p>
          <a:p>
            <a:r>
              <a:rPr lang="en-US" sz="2800" dirty="0" smtClean="0"/>
              <a:t>SC First Steps became lead agency in 2010 and system point of entry (SPOE) agency in 2011</a:t>
            </a:r>
          </a:p>
          <a:p>
            <a:pPr>
              <a:buFont typeface="Arial" panose="020B0604020202020204" pitchFamily="34" charset="0"/>
              <a:buChar char="•"/>
            </a:pPr>
            <a:r>
              <a:rPr lang="en-US" sz="2800" dirty="0" smtClean="0"/>
              <a:t>Direct services provided by DDSN, local DDSN boards, SC School for Deaf and Blind, 1,000+ private providers</a:t>
            </a:r>
          </a:p>
          <a:p>
            <a:pPr marL="0" indent="0">
              <a:buNone/>
            </a:pPr>
            <a:endParaRPr lang="en-US" sz="2400" dirty="0" smtClean="0">
              <a:solidFill>
                <a:srgbClr val="FFC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034" y="457200"/>
            <a:ext cx="28575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407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Agenda</a:t>
            </a:r>
            <a:endParaRPr lang="en-US" dirty="0"/>
          </a:p>
        </p:txBody>
      </p:sp>
      <p:sp>
        <p:nvSpPr>
          <p:cNvPr id="3" name="Content Placeholder 2"/>
          <p:cNvSpPr>
            <a:spLocks noGrp="1"/>
          </p:cNvSpPr>
          <p:nvPr>
            <p:ph idx="1"/>
          </p:nvPr>
        </p:nvSpPr>
        <p:spPr>
          <a:xfrm>
            <a:off x="457200" y="1371600"/>
            <a:ext cx="8229600" cy="4525963"/>
          </a:xfrm>
        </p:spPr>
        <p:txBody>
          <a:bodyPr/>
          <a:lstStyle/>
          <a:p>
            <a:r>
              <a:rPr lang="en-US" sz="2800" dirty="0" smtClean="0"/>
              <a:t>Context – Why is investing in the earliest years important?</a:t>
            </a:r>
          </a:p>
          <a:p>
            <a:r>
              <a:rPr lang="en-US" sz="2800" dirty="0" smtClean="0"/>
              <a:t>What is SC First Steps?</a:t>
            </a:r>
          </a:p>
          <a:p>
            <a:r>
              <a:rPr lang="en-US" sz="2800" dirty="0" smtClean="0"/>
              <a:t>History of SC First Steps</a:t>
            </a:r>
          </a:p>
          <a:p>
            <a:r>
              <a:rPr lang="en-US" sz="2800" dirty="0" smtClean="0"/>
              <a:t>Legislative Goals </a:t>
            </a:r>
          </a:p>
          <a:p>
            <a:r>
              <a:rPr lang="en-US" sz="2800" dirty="0" smtClean="0"/>
              <a:t>SC First Steps Structure</a:t>
            </a:r>
          </a:p>
          <a:p>
            <a:pPr lvl="1"/>
            <a:r>
              <a:rPr lang="en-US" sz="2400" dirty="0" smtClean="0"/>
              <a:t>Duties of the SC First Steps Office</a:t>
            </a:r>
          </a:p>
          <a:p>
            <a:pPr lvl="1"/>
            <a:r>
              <a:rPr lang="en-US" sz="2400" dirty="0" smtClean="0"/>
              <a:t>Duties of Local Partnerships</a:t>
            </a:r>
          </a:p>
          <a:p>
            <a:r>
              <a:rPr lang="en-US" sz="2800" dirty="0" smtClean="0"/>
              <a:t>SC First Steps Core Areas of Service &amp;                Programs</a:t>
            </a:r>
            <a:endParaRPr lang="en-US" sz="2800" dirty="0"/>
          </a:p>
        </p:txBody>
      </p:sp>
    </p:spTree>
    <p:extLst>
      <p:ext uri="{BB962C8B-B14F-4D97-AF65-F5344CB8AC3E}">
        <p14:creationId xmlns:p14="http://schemas.microsoft.com/office/powerpoint/2010/main" val="14382274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Head Start</a:t>
            </a:r>
            <a:endParaRPr lang="en-US" dirty="0"/>
          </a:p>
        </p:txBody>
      </p:sp>
      <p:sp>
        <p:nvSpPr>
          <p:cNvPr id="3" name="Content Placeholder 2"/>
          <p:cNvSpPr>
            <a:spLocks noGrp="1"/>
          </p:cNvSpPr>
          <p:nvPr>
            <p:ph idx="1"/>
          </p:nvPr>
        </p:nvSpPr>
        <p:spPr>
          <a:xfrm>
            <a:off x="457200" y="1838324"/>
            <a:ext cx="8229600" cy="4525963"/>
          </a:xfrm>
        </p:spPr>
        <p:txBody>
          <a:bodyPr/>
          <a:lstStyle/>
          <a:p>
            <a:r>
              <a:rPr lang="en-US" sz="2800" dirty="0"/>
              <a:t>The federal Early Head Start – Child Care Partnerships initiative was created to expand Early Head Start services within infant-toddler child care </a:t>
            </a:r>
            <a:r>
              <a:rPr lang="en-US" sz="2800" dirty="0" smtClean="0"/>
              <a:t>settings.</a:t>
            </a:r>
          </a:p>
          <a:p>
            <a:r>
              <a:rPr lang="en-US" sz="2800" dirty="0" smtClean="0"/>
              <a:t>Beginning in 2016, </a:t>
            </a:r>
            <a:r>
              <a:rPr lang="en-US" sz="2800" dirty="0"/>
              <a:t>First Steps will contract with a limited number of providers within a</a:t>
            </a:r>
            <a:r>
              <a:rPr lang="en-US" sz="2800" dirty="0" smtClean="0"/>
              <a:t> </a:t>
            </a:r>
            <a:r>
              <a:rPr lang="en-US" sz="2800" dirty="0"/>
              <a:t>defined twelve county service </a:t>
            </a:r>
            <a:r>
              <a:rPr lang="en-US" sz="2800" dirty="0" smtClean="0"/>
              <a:t>area, including the counties of </a:t>
            </a:r>
            <a:r>
              <a:rPr lang="en-US" sz="2800" i="1" dirty="0"/>
              <a:t>Allendale, Anderson, Bamberg, Berkeley, Dillon, Georgetown, Laurens, </a:t>
            </a:r>
            <a:r>
              <a:rPr lang="en-US" sz="2800" i="1" dirty="0" smtClean="0"/>
              <a:t>Lexington</a:t>
            </a:r>
            <a:r>
              <a:rPr lang="en-US" sz="2800" i="1" dirty="0"/>
              <a:t>, Newberry, Orangeburg, Saluda, and York</a:t>
            </a:r>
            <a:r>
              <a:rPr lang="en-US" b="1" u="sng" dirty="0"/>
              <a:t/>
            </a:r>
            <a:br>
              <a:rPr lang="en-US" b="1" u="sng" dirty="0"/>
            </a:br>
            <a:endParaRPr lang="en-US" dirty="0"/>
          </a:p>
          <a:p>
            <a:pPr marL="0" indent="0">
              <a:buNone/>
            </a:pPr>
            <a:endParaRPr lang="en-US" dirty="0"/>
          </a:p>
        </p:txBody>
      </p:sp>
      <p:sp>
        <p:nvSpPr>
          <p:cNvPr id="4" name="AutoShape 2" descr="data:image/png;base64,iVBORw0KGgoAAAANSUhEUgAAAMUAAAD/CAMAAAB2B+IJAAABL1BMVEX///8jHyASY6jqOkIAAAARZawNBAcgHB0AHR3uO0Pf398LAATpISzs7OwjHx8AVqLqMzympqYjHBgAXaUTDQ/86+wkGRAcFxiHhoYYEhQjGxUAWqQAU6ELHh4THh/zO0TpKzXIyMiqMDUkFwgcHx8ePV9LSEkYUolwbm+LKzDMNTzvdnqKp8v73+B5eHgdQWhwJysxLi5xlcHEw8Pn5+e3trZeXF3AMzr1s7U7OTkiKDQuKiuht9Q8dbAVXJvj6fHylZgbSXfwg4eUk5MgMkpRIyZXVVbM1+egLjP4yco4ISJ7KS1GIiRmJinsVVv51NXtaG3zoaMgL0NdiLoubq3rTVT2vsD85uf0q61iERe/ra7qEyLcmZu0hohcJSjoABMARJu2xt2etdOCocd2UlS1LozQAAASXElEQVR4nO2deXvaVhaHAQuEZQuHpRYYY5sYY5Km2A4IFycmcXGIs7XZukw77Uwy8/0/w0hsuuecuyB0ZXeeh98/bSwBern3nu0uJBIrrbTSSiuttNJKK6200korrbTSSncs13Xrdatr3/VzRFC3bLBq9lutcjnvduqW/X+D1RkZJTPJyHEqlVJpIzNhMvu99jBf7971Y8pkDyuGk5TJNJ1KxicaDV3rb9k0VsvImFIGtolKftM8GXkt4/e1u372mdy+UVkUIWgap1LaGHe10tmoVR66dwpkDw1FV1Ly+ECTwdMftXplqPYtMFjtEF1pAaCxPQAyYmeoj5boSiEVN4U3HKJ1pcUo6rEyJG+DIZmstOJjsJqGcDhMLKlhbGxsZPyeXRnLCTT9w4LjKb4u1Ra2Q8ULPIZ1q97puHlPQ0+tsUbNuXrjPzQdA/l6AUVMXSpvlAStkDFa7uLvY3fKHnRJ0ShGiHdcXFZf0Jkco58P/25uuZc0NiQUmfBvqlZL0JlMo79009v5jJiiNNT5+GMJO1MlWsO3xX6nott7e52J/0mmMYr2zpJhrpuiLOhMjpHsRHpj+0ziepyIXxBU3eR33orRj2hFXKn/1ErR4lumjNG2or1xXeJANVN0NvijOrIZ7DRVgYw+CkFD+GbQy26WfltrmFEHY+aZHgarIjCvPoaf3py13fAo9vDJQhGIaWqBcOX91v8gL5AwWvlQJGVpemWy/6uFwlwo+DQrXqv023nUwWxrHBa6dZRUizzP5L0M/2upaG0L2ecRlHFBwGmOfHlP4yvjheh+kaA37MyLUWVJyGEapu9+7NYUQ09oHoJi9hyTPAI2olnx844nzZ4vSaKbmdm9u6ZQAwqvV4x58Den0FLh0Uohl2O0gkfu6aSwEUUuNgYvuGdNQ7kUG0Vue+ewEA9ICQX3biYuilxhkE6dXBxu72hHMXCxo2PERVE4SadS6XTq+OS64KNoYzBplmXNKDRAQIrtY4/CVzqdHngoucNtj6VQ2NnePvS0vWwblRzq+OOjOBykAnkkXqtcXZ14ujr2rwyOr64L24XcVHM6n88j9Hl5kCbpTewHx9AW6RRWeqKUfyXt/+v4KOk9bSF58fH66ORqMNHx4NjjPTridUTT5KaKsVHkLigFVRoI/3VwdXJ9CDg2+ElKbBSFIyVFtboA5OD6kOlZBj8Yjo1i50RBUa1+ebm1SHMdbwcYAlOqdXSzEcj2lZSiWn3q3f+sWFwA42pbRVGPjeJY8mDFraeTF9ifF8BIHQYU/KKiGxvFQNgWxa1HwUsulYMjlQ4CMsEUxbB02xSAwdNj5eBIfwzsFP85R87tUhR3/4Nf9HVXRXGkoph+rqa8G4wLDoXHwBmeXxQYzPA2n/A+1oqNokAtbXH3Mf9lz1LyMT6YD29+3Sy/ERvFR0ThMTwTvlA+xoPhzR/ds1RPP0UOxlHF3U9iBk+PZL0qfT0bGCUuxexj9VOAmFbF4OmlxAGmT6YUpsPzF1aMFIHbW4DB12Nhc6SvdibvyQ8Gh5n4KHZmIUjx8uVir/6yJWiOuZHiu+6mEx/F3EjtLvxy+xPfA3oB4eQ9ubMHQQwaB8VRaIpE4im3V80pnCbnNV3NFF1AcT2lqIZ5C67rCNweN6bVTFGPTsGNq+ajO5nhzWhrpgAz6stScAKSgILbpTRTgAn1pSkSJAVkwkFeNKiZoskWuOejOzRF4imKR9IXuVukAGXaCBRfcFTFJHt0eGu2tLDYPO9Rl6Hf6BkaGcdM4k39nqWXApioZO7j0hSJR8DcBoObuwQq+FizpIHChRQ5bRTXQa7HWTzEfKyOjBVSJA9TuiiY6RxOgpHf0EoBe9Q8845MwQxunsMYZrRSoAmxWWgemYIZ3Lwp7XKw3EHLLAxcnDilKH6KSMHWBr0UI3aKHpjWnSZ7lEKdMkGKE7ZsnqGfGkQMgmJ0OJXZpSy55GRYFJnCh/3y66fU7r+V3xikuF6cItpCuImGLEVQ+v/0eKzLy+Ju1c+u1QkHpLjILUohmN4IpxYbDR4GefdM039zKJ5dPvr6NGgiSMGYKB4FE71poWBX+cw6FEc8it1itRoUrADFQEHRDz6Vm36EFTftXogiMY6cirvTQgOgYA2tgqJUjg7RheWo8BR+Qf3zlwQMzdko6jYoWN8t6VCpz2IKT1ufX0IKYGhvl0IyOcl1g2x6t3X5mOlRbN1fRaFjdLPRILfwP6UgMxiIIpUSu4vbpQArD6CqX5QUrJRtodnSMsFljrPyYN5heBFIBArNXo8p5MhWHnDzcAnFicJGsdGghgiEpcBzMIH4Ma6E4krhL9hcTy/FvHTAaYqv4SiUXs9iKDRsr2IpxG1R5c4DSChUEQgTMuiIzBcbF/yIVjYhpqLY0ErBdFAJRTEsRbogj8wTZ3OHoSPXW4hCkMDKKBT5BeMwdFAwJRUJxSPeS59JxoUq12PSGh01ECZJElNUn4amOLpVCjYYFFraLa6JklKA0FxGoaNO6y5Gwa2ASCmAw5BScFeJhBNbOxBT8A2tlGKwKIWO3VXM4BanF0V+pVBGAR0Gh2K2Oirp9KJTuJlFKPjLcqQUwGHILK2OHaALUfCjKAXFhZxivpFGx55iJr0Ilk8QCv5qipeylUXAYcjiKB0U7NykkIJvouhMHqA4WZAiE3mvfR5sbRRSCKqbeFYVUrAZBqUIbGPUEwM6SbjfUDy6+a//j3TJ3bGEwnWYkDZSekEPyxBSCKZkPkkp2AwDUnTAyQqRAnPOYRmioppoSuazDCKV5rdFd4iOSzGWPzeLf76BYJm5wF1IkyRoagOKIdneunRgLjrfQLDknx+XK1w3MLVziib94CVDWlt48oqoLfgUUncBY/MphWVydoYuRWGXRYdlCJf887MLuaHlLdEu87Zgm/0lGNpiBmGFU0AhN7QsRcafte+a3BNawoe0coZg4QGm4NVoVSaKoTD9SXtLsBc+EzKkVTEIKYr8Vdqq5fJMW3QSdQGE0Q9nooYqhnHlH2z7mmPsXjKzkImvnz59/fLl5eXCFEmjzD8BwTHChYJd6Rb+qXKF66PxBkMCUqx6IJMWeVqtFovFqnKvWPojE5pzv0C0x1gt0eExBKOws7OzfZg8OiZNUqxubV1eXm5Nnj7YpiekUH1YyQhV8rckxlVEs104uhrQ7jXbaTgYHE81GKR4nTCFapxEjhEqx6uPwjLMQA5z1ydXA3ar5OD46uT6IjnbuDqW978fj8a9EG6lhFVzJNNohulMnUjH7RUK3lPuXIxHy9V4h/EOZ79tLlfwemHh4tofUoPBpLGOLySbjw3+zlaRRsoTS9Ty9w77w0WxKRpsMfYaSHxzyAHhha6RGbTLMcLOb8vOM7sbmcYodCT+t6MoVZaYxBsiikajcTdPP5EZzrrOVIY2Nvv29EV2785AKpXlCgWQona+v79/fvq2lq35om4k3pZa+pw8dMzf/tra2vr+/tr5fU/nf7I5sOOfPvT27bihGo29ZRvM9E8X5R9ZGTLwYwTXZ2bX1yZa93XwvTduJudkmo7nSm3ru839tUY2+/rFu9M3bycXFjtbakpQyRhPysN2q/eEvsqMUHYCFLWbGcVYB7/5d3TdYa9vNMf1uV8OvJZa25/IdsujpH8i8eSMqExJ0TpeY7bcqRG1iJsyo1SdztgvJXsOKO49x3c/vxdc3fxp/ueuVXfzw/J/nVpjrL29Wm2PQPSYx6QUkUpnfUDxEFL8gO9+z1AcfKCMD07HevDg5ubG63mABCw4w8cgRazFgnfDFN/iuw/AZXz1h3vrk742HlX7Dx++2RNRJFDljLu9Sg/F5i/o5m82weXv0OVv77GXvRH0QEwxgnF0tBVQtoTi3o/47legLZiBMdGP4DvwMCQUyMJHWzvUlVAcvMJ3fwAU5PoaEqSAXzeKfKJRWKEoYJchPWoTUey/EVO4iCLaFEUoCtAUC1C8awgpOtBIRVs7hCjAQ/iuGwgObkLxjZwC2lLr1ih+Qze/krfFrwoK0PXtW6N4jm7+gCiQjfoJXiYUcEYoRop9KcV76A/wuHlFKF4ACnh3bBSNF3IK9JSY4hdC8Zp5c+ydY6NArhtTfIf6PR4XHzDFepZ5c7yvEIShEdfUgR2FNdAUyu968xt4/TnscJ5kFMmYKBpvIcUmuvc5ovgDXf8BUaw/lFGgHqWP4h2k+Bndi4I9cv09pjiviSmwv4iL4t57dO/PMNgjcfuPmOJGQoEjkNgocI70B3xIkiWtIcFgENmofFwUkwrIXKoA4wBnH8R1nzbEFNh366NA6QW69SeFoaUUf7EUJVT0A1sZtVra+wwF6fbYNWMTRoPB1wwFWRMLB4bOtmBLIKTbf6+gwE5xbZ81tOSUe2ik4moLkl1gd3GAruMeB50eobDjogBxFOn22KnhtiBhlJwioZFCHJnj+II4PUzxG6KArltFEQVCkrHihySumQQoxHX/DSjW8K24v2z+Cq/jtlq/X7tzChJ/JNYVFKQaBQIQum4/PorgGWilGQ9eTEGyCxCA0GNLboOCFECIa8Zpt7waRQtO8VEElvYAly/JUyJOWgEBAQhJSe24KNg0ibgLEmCgmJdWQN5KKiDEd+uj2HvDUKBeTwOMdViMprUDMHtB3Fo3Lgo2jiJOjwYYMGMltQPguulj1mOiaLxmAxBMQQMMeAtxeg/vhoLtUAtRgKFDnB7IuuljxjUu9h4wfosEIDhMwhQ/E6fHjgvq9OIaF2CemFDQfg8dBhncwF3QbV5xWdrauYyC1sxgWxB3AYq0nBM9YqIAFXOaJIWlAO6Cc3Yrj2LJLIOhaPwFSiD/Qnfi0YsoaL4KBjdnDhXMtI8p2v3WKNSSRx7FKSzkICPFoWDvIO4EUnBmH8G5mD6FOQZoLjF9vzgFrvyhoUMmL5DToxSglONRtLr5Zn9kJZbYp8BQAENLKbAlRQWrqBR2YpRouYn6WcIN3xiLU+AkCE3q4zoPdt20u4P1ZYZttxLttttuJ+rhV0ktTkHCKBjThqcYQorEWaJdbnvOcRh+Aj8CBZyCDU/B7rj2KfL5cj3RyyeW+JHJKBTAo+BxASsgPApwvKcfuLcN14tLQu4ZmWh5CpiBqCjoxsE6pkhY5VaYn80OZEegAJdVFPQbtgjF0opAAWcGsO8OSxFpppj5keOQFChhDU/R0UbREaUXago0v0Eo7tcUFGACI9LKIleU6lEKHIBEpgD+ItJZfKzNVsVRyHdHpgALgyMdXAIo3oWKaREFLqopKeD2FWeJGJBP8UJKgTNWRIEjcyUF3Ei0EeWYiRAU+MtGFMRfKChaYDuB40SACEOBZ8QQBS70KChgNcpxIjm9MBSoSyEKMh8mpwD9KSJEmNGN51gRBVmQI6VoVjRCAIqa3OvhbxtRrCFJKVqswytFMU+YovECPgah+F5GQeYFZBQ9FmIj+uFQDMXeDVwd9YeKAsRRdLWdkKKeAQk3//cBl6aAHYrOiOFs7oC9iIcFKtMyFPCAhtC7JFUUaDcPWZ5N1oGwjUWqVXBuck7RPQMHNITcrroABQwGKQVZB8Kuj8JT+qjYPKOAJyCZWs6Mj0YBZsRJW2AKP3+w4bkrzoaO4/ulFGR2klCA8U8pwAyrv6FwiA58qSS1/Fq9nILcSyjYUo6SIumU4O6XTGQ3waPITrZE+Xuj1njbw8joBraWzAuAhWoc6bCwHIra/fObmwenp+9Oz9f31+mwoBRse5H5MgWFFgvLoUjWarW9PX/LYDb74j7ZOcWrJzO2lq73z4oRdFlYHgWjRvYfv5N7SZDBTux980cIiig7VkNQeBxGD5vB7za9ETPdUUgoEv+8N7kyvyymcEqaLKySwjOERq8TlCW7Vv3Pm79q2ddvbvwt02vjRz74vW517YRt5XuGkT29uX/ub6g+f/jQgxVTVM50WdiZ0A86oe9svFd4tmfYMPwd3eONtrVs9u39h+c3r2dXMr4jaPh/H1/0/vP6hWhwZ6Lt9eSpI6OYiL9/u+E/scQKCffkGxrON12CQq+0Wti7otBrYWeq3yqFrhgWi255j1GOlp+gumOKStRSh1C2f4yE+IPDnTAhV/RSh1hWeeRMbX7AYzqlzMRXZDKZ+QkTFUcGrFJGwznYctndesfNl0fTJzb6vXLerXdnHcA/YcK73O41nxiAKURD6QzEVerWvZBCfottTU7NaPdGZ943bIg1Rp1yLn/qyi3KxvKar5PPl1ujaetFPnj5ztWtu3oD8ZVWWmmllVZaaaWVVlpppZVWWmkllf4HMthF+zO9HS0AAAAASUVORK5CYII=">
            <a:hlinkClick r:id="rId3"/>
          </p:cNvPr>
          <p:cNvSpPr>
            <a:spLocks noChangeAspect="1" noChangeArrowheads="1"/>
          </p:cNvSpPr>
          <p:nvPr/>
        </p:nvSpPr>
        <p:spPr bwMode="auto">
          <a:xfrm>
            <a:off x="42863" y="-2857500"/>
            <a:ext cx="4610100" cy="5962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34335"/>
            <a:ext cx="1353969"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62433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546" y="498475"/>
            <a:ext cx="8229600" cy="1143000"/>
          </a:xfrm>
        </p:spPr>
        <p:txBody>
          <a:bodyPr/>
          <a:lstStyle/>
          <a:p>
            <a:r>
              <a:rPr lang="en-US" dirty="0" smtClean="0"/>
              <a:t>First Steps 4K</a:t>
            </a:r>
            <a:br>
              <a:rPr lang="en-US" dirty="0" smtClean="0"/>
            </a:br>
            <a:r>
              <a:rPr lang="en-US" sz="2800" b="0" dirty="0" smtClean="0"/>
              <a:t>(formerly CDEPP)</a:t>
            </a:r>
            <a:endParaRPr lang="en-US" sz="4000" b="0" dirty="0"/>
          </a:p>
        </p:txBody>
      </p:sp>
      <p:sp>
        <p:nvSpPr>
          <p:cNvPr id="3" name="Content Placeholder 2"/>
          <p:cNvSpPr>
            <a:spLocks noGrp="1"/>
          </p:cNvSpPr>
          <p:nvPr>
            <p:ph idx="1"/>
          </p:nvPr>
        </p:nvSpPr>
        <p:spPr>
          <a:xfrm>
            <a:off x="533400" y="1447800"/>
            <a:ext cx="8229600" cy="4830763"/>
          </a:xfrm>
        </p:spPr>
        <p:txBody>
          <a:bodyPr/>
          <a:lstStyle/>
          <a:p>
            <a:pPr>
              <a:buFont typeface="Arial" panose="020B0604020202020204" pitchFamily="34" charset="0"/>
              <a:buChar char="•"/>
            </a:pPr>
            <a:endParaRPr lang="en-US" dirty="0" smtClean="0"/>
          </a:p>
          <a:p>
            <a:pPr marL="0" indent="0">
              <a:buNone/>
            </a:pPr>
            <a:endParaRPr lang="en-US" dirty="0"/>
          </a:p>
        </p:txBody>
      </p:sp>
      <p:pic>
        <p:nvPicPr>
          <p:cNvPr id="10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8600"/>
            <a:ext cx="1905000" cy="179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533400" y="2024743"/>
            <a:ext cx="8153400" cy="410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Permanently established by the SC Read to Succeed Act in 2014, the SC Child Early Reading Development and Education Program (CERDEP) provides full-day four-year-old-kindergarten programs in 64 South Carolina school districts. </a:t>
            </a:r>
          </a:p>
          <a:p>
            <a:r>
              <a:rPr lang="en-US" sz="2800" dirty="0" smtClean="0"/>
              <a:t>SC </a:t>
            </a:r>
            <a:r>
              <a:rPr lang="en-US" sz="2800" dirty="0"/>
              <a:t>First </a:t>
            </a:r>
            <a:r>
              <a:rPr lang="en-US" sz="2800" dirty="0" smtClean="0"/>
              <a:t>Steps 4K </a:t>
            </a:r>
            <a:r>
              <a:rPr lang="en-US" sz="2800" dirty="0"/>
              <a:t>offers parents the opportunity to enroll their eligible children </a:t>
            </a:r>
            <a:r>
              <a:rPr lang="en-US" sz="2800" dirty="0" smtClean="0"/>
              <a:t>in more </a:t>
            </a:r>
            <a:r>
              <a:rPr lang="en-US" sz="2800" dirty="0"/>
              <a:t>than 150 private, faith- and community-based preschool providers </a:t>
            </a:r>
            <a:r>
              <a:rPr lang="en-US" sz="2800" dirty="0" smtClean="0"/>
              <a:t>statewide at no cost to families.</a:t>
            </a:r>
            <a:endParaRPr lang="en-US" sz="2800" dirty="0"/>
          </a:p>
        </p:txBody>
      </p:sp>
    </p:spTree>
    <p:extLst>
      <p:ext uri="{BB962C8B-B14F-4D97-AF65-F5344CB8AC3E}">
        <p14:creationId xmlns:p14="http://schemas.microsoft.com/office/powerpoint/2010/main" val="25043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52400"/>
            <a:ext cx="1752600" cy="1447800"/>
          </a:xfrm>
          <a:prstGeom prst="rect">
            <a:avLst/>
          </a:prstGeom>
        </p:spPr>
      </p:pic>
      <p:sp>
        <p:nvSpPr>
          <p:cNvPr id="2" name="Title 1"/>
          <p:cNvSpPr>
            <a:spLocks noGrp="1"/>
          </p:cNvSpPr>
          <p:nvPr>
            <p:ph type="title"/>
          </p:nvPr>
        </p:nvSpPr>
        <p:spPr>
          <a:xfrm>
            <a:off x="1066800" y="273076"/>
            <a:ext cx="8229600" cy="1143000"/>
          </a:xfrm>
        </p:spPr>
        <p:txBody>
          <a:bodyPr/>
          <a:lstStyle/>
          <a:p>
            <a:r>
              <a:rPr lang="en-US" dirty="0" smtClean="0"/>
              <a:t>Parents as Teachers (PAT)</a:t>
            </a:r>
            <a:endParaRPr lang="en-US" dirty="0"/>
          </a:p>
        </p:txBody>
      </p:sp>
      <p:sp>
        <p:nvSpPr>
          <p:cNvPr id="6" name="Content Placeholder 5"/>
          <p:cNvSpPr>
            <a:spLocks noGrp="1"/>
          </p:cNvSpPr>
          <p:nvPr>
            <p:ph idx="1"/>
          </p:nvPr>
        </p:nvSpPr>
        <p:spPr>
          <a:xfrm>
            <a:off x="457200" y="1676400"/>
            <a:ext cx="8229600" cy="4525963"/>
          </a:xfrm>
        </p:spPr>
        <p:txBody>
          <a:bodyPr/>
          <a:lstStyle/>
          <a:p>
            <a:r>
              <a:rPr lang="en-US" dirty="0" smtClean="0"/>
              <a:t>PAT is a </a:t>
            </a:r>
            <a:r>
              <a:rPr lang="en-US" dirty="0"/>
              <a:t>national, evidence-based home visitation model designed to ensure young children are healthy, safe, and ready to learn. </a:t>
            </a:r>
            <a:endParaRPr lang="en-US" dirty="0" smtClean="0"/>
          </a:p>
          <a:p>
            <a:r>
              <a:rPr lang="en-US" dirty="0" smtClean="0"/>
              <a:t>SC First </a:t>
            </a:r>
            <a:r>
              <a:rPr lang="en-US" dirty="0"/>
              <a:t>Steps has served as the lead agency for </a:t>
            </a:r>
            <a:r>
              <a:rPr lang="en-US" dirty="0" smtClean="0"/>
              <a:t>PAT in </a:t>
            </a:r>
            <a:r>
              <a:rPr lang="en-US" dirty="0"/>
              <a:t>South Carolina since 2011</a:t>
            </a:r>
            <a:r>
              <a:rPr lang="en-US" dirty="0" smtClean="0"/>
              <a:t>. </a:t>
            </a:r>
          </a:p>
          <a:p>
            <a:r>
              <a:rPr lang="en-US" dirty="0" smtClean="0"/>
              <a:t>SC First </a:t>
            </a:r>
            <a:r>
              <a:rPr lang="en-US" dirty="0"/>
              <a:t>Steps provides technical assistance, training and support to each of the state’s </a:t>
            </a:r>
            <a:r>
              <a:rPr lang="en-US" dirty="0" smtClean="0"/>
              <a:t>43 </a:t>
            </a:r>
            <a:r>
              <a:rPr lang="en-US" dirty="0"/>
              <a:t>affiliate </a:t>
            </a:r>
            <a:r>
              <a:rPr lang="en-US" dirty="0" smtClean="0"/>
              <a:t>PAT programs</a:t>
            </a:r>
            <a:r>
              <a:rPr lang="en-US" dirty="0"/>
              <a:t>.</a:t>
            </a:r>
          </a:p>
          <a:p>
            <a:endParaRPr lang="en-US" dirty="0"/>
          </a:p>
        </p:txBody>
      </p:sp>
    </p:spTree>
    <p:extLst>
      <p:ext uri="{BB962C8B-B14F-4D97-AF65-F5344CB8AC3E}">
        <p14:creationId xmlns:p14="http://schemas.microsoft.com/office/powerpoint/2010/main" val="30215574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Training Modules for SC First Steps Local Partnership Orientation </a:t>
            </a:r>
          </a:p>
        </p:txBody>
      </p:sp>
      <p:sp>
        <p:nvSpPr>
          <p:cNvPr id="4" name="Content Placeholder 2"/>
          <p:cNvSpPr>
            <a:spLocks noGrp="1"/>
          </p:cNvSpPr>
          <p:nvPr>
            <p:ph idx="1"/>
          </p:nvPr>
        </p:nvSpPr>
        <p:spPr>
          <a:xfrm>
            <a:off x="427702" y="1600200"/>
            <a:ext cx="8411497" cy="4525963"/>
          </a:xfrm>
        </p:spPr>
        <p:txBody>
          <a:bodyPr/>
          <a:lstStyle/>
          <a:p>
            <a:r>
              <a:rPr lang="en-US" dirty="0" smtClean="0"/>
              <a:t>Module 1: Orientation - What is SC First Steps?</a:t>
            </a:r>
          </a:p>
          <a:p>
            <a:r>
              <a:rPr lang="en-US" b="1" dirty="0" smtClean="0"/>
              <a:t>Module 2: Local Partnership Structure &amp; Function</a:t>
            </a:r>
          </a:p>
          <a:p>
            <a:r>
              <a:rPr lang="en-US" dirty="0" smtClean="0"/>
              <a:t>Module 3: Local Partnership Systems and Accountability</a:t>
            </a:r>
          </a:p>
          <a:p>
            <a:pPr lvl="1"/>
            <a:r>
              <a:rPr lang="en-US" dirty="0"/>
              <a:t>Supplemental Systems &amp; Accountability Modules</a:t>
            </a:r>
          </a:p>
          <a:p>
            <a:r>
              <a:rPr lang="en-US" dirty="0" smtClean="0"/>
              <a:t>Your SC First Steps Partnership</a:t>
            </a:r>
            <a:endParaRPr lang="en-US" dirty="0"/>
          </a:p>
        </p:txBody>
      </p:sp>
    </p:spTree>
    <p:extLst>
      <p:ext uri="{BB962C8B-B14F-4D97-AF65-F5344CB8AC3E}">
        <p14:creationId xmlns:p14="http://schemas.microsoft.com/office/powerpoint/2010/main" val="17005267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Intended Outcomes</a:t>
            </a:r>
            <a:endParaRPr lang="en-US" dirty="0"/>
          </a:p>
        </p:txBody>
      </p:sp>
      <p:sp>
        <p:nvSpPr>
          <p:cNvPr id="3" name="Content Placeholder 2"/>
          <p:cNvSpPr>
            <a:spLocks noGrp="1"/>
          </p:cNvSpPr>
          <p:nvPr>
            <p:ph idx="1"/>
          </p:nvPr>
        </p:nvSpPr>
        <p:spPr/>
        <p:txBody>
          <a:bodyPr/>
          <a:lstStyle/>
          <a:p>
            <a:r>
              <a:rPr lang="en-US" dirty="0" smtClean="0"/>
              <a:t>Participants will have a basic understanding of  SC First Steps, including:</a:t>
            </a:r>
          </a:p>
          <a:p>
            <a:pPr lvl="1"/>
            <a:r>
              <a:rPr lang="en-US" dirty="0" smtClean="0"/>
              <a:t>The context and history of SC First Steps</a:t>
            </a:r>
          </a:p>
          <a:p>
            <a:pPr lvl="1"/>
            <a:r>
              <a:rPr lang="en-US" dirty="0" smtClean="0"/>
              <a:t>The legislative goals of SC First Steps </a:t>
            </a:r>
          </a:p>
          <a:p>
            <a:pPr lvl="1"/>
            <a:r>
              <a:rPr lang="en-US" dirty="0" smtClean="0"/>
              <a:t>Local and state SC First Steps structure</a:t>
            </a:r>
          </a:p>
          <a:p>
            <a:pPr lvl="1"/>
            <a:r>
              <a:rPr lang="en-US" dirty="0" smtClean="0"/>
              <a:t>Core areas of service and programs</a:t>
            </a:r>
            <a:endParaRPr lang="en-US" dirty="0"/>
          </a:p>
        </p:txBody>
      </p:sp>
    </p:spTree>
    <p:extLst>
      <p:ext uri="{BB962C8B-B14F-4D97-AF65-F5344CB8AC3E}">
        <p14:creationId xmlns:p14="http://schemas.microsoft.com/office/powerpoint/2010/main" val="25228600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Documents Referenced in this Training</a:t>
            </a:r>
          </a:p>
        </p:txBody>
      </p:sp>
      <p:sp>
        <p:nvSpPr>
          <p:cNvPr id="3" name="Content Placeholder 2"/>
          <p:cNvSpPr>
            <a:spLocks noGrp="1"/>
          </p:cNvSpPr>
          <p:nvPr>
            <p:ph idx="1"/>
          </p:nvPr>
        </p:nvSpPr>
        <p:spPr/>
        <p:txBody>
          <a:bodyPr/>
          <a:lstStyle/>
          <a:p>
            <a:pPr marL="0" indent="0">
              <a:buNone/>
            </a:pPr>
            <a:r>
              <a:rPr lang="en-US" dirty="0"/>
              <a:t>Please find the following document in your </a:t>
            </a:r>
            <a:r>
              <a:rPr lang="en-US" b="1" i="1" u="sng" dirty="0"/>
              <a:t>Orientation Materials Packet</a:t>
            </a:r>
            <a:r>
              <a:rPr lang="en-US" dirty="0" smtClean="0"/>
              <a:t>:</a:t>
            </a:r>
          </a:p>
          <a:p>
            <a:pPr>
              <a:buFont typeface="Arial" panose="020B0604020202020204" pitchFamily="34" charset="0"/>
              <a:buChar char="•"/>
            </a:pPr>
            <a:r>
              <a:rPr lang="en-US" dirty="0" smtClean="0"/>
              <a:t>First Steps Reauthorization – Act 287 of 2014</a:t>
            </a:r>
          </a:p>
          <a:p>
            <a:pPr marL="0" indent="0">
              <a:buNone/>
            </a:pP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4567640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Context – Why is investing in the earliest years so important?</a:t>
            </a:r>
            <a:endParaRPr lang="en-US" dirty="0"/>
          </a:p>
        </p:txBody>
      </p:sp>
      <p:sp>
        <p:nvSpPr>
          <p:cNvPr id="3" name="Content Placeholder 2"/>
          <p:cNvSpPr>
            <a:spLocks noGrp="1"/>
          </p:cNvSpPr>
          <p:nvPr>
            <p:ph idx="1"/>
          </p:nvPr>
        </p:nvSpPr>
        <p:spPr>
          <a:xfrm>
            <a:off x="304800" y="1905000"/>
            <a:ext cx="8382000" cy="4525963"/>
          </a:xfrm>
        </p:spPr>
        <p:txBody>
          <a:bodyPr/>
          <a:lstStyle/>
          <a:p>
            <a:pPr>
              <a:buFont typeface="Arial" panose="020B0604020202020204" pitchFamily="34" charset="0"/>
              <a:buChar char="•"/>
            </a:pPr>
            <a:r>
              <a:rPr lang="en-US" sz="2800" dirty="0" smtClean="0"/>
              <a:t>Research has proven that the earliest years of life </a:t>
            </a:r>
            <a:r>
              <a:rPr lang="en-US" sz="2800" dirty="0"/>
              <a:t>–</a:t>
            </a:r>
            <a:r>
              <a:rPr lang="en-US" sz="2800" dirty="0" smtClean="0"/>
              <a:t> prior to school entry – are the most critical years for brain development.</a:t>
            </a:r>
            <a:r>
              <a:rPr lang="en-US" sz="2800" dirty="0"/>
              <a:t> In fact, </a:t>
            </a:r>
            <a:r>
              <a:rPr lang="en-US" sz="2800" b="1" dirty="0"/>
              <a:t>90% of brain development occurs before age 5</a:t>
            </a:r>
            <a:r>
              <a:rPr lang="en-US" sz="2800" b="1" dirty="0" smtClean="0"/>
              <a:t>.</a:t>
            </a:r>
          </a:p>
          <a:p>
            <a:r>
              <a:rPr lang="en-US" sz="2800" dirty="0"/>
              <a:t>Studies show that positive early experiences for young children help shape their long-term </a:t>
            </a:r>
            <a:r>
              <a:rPr lang="en-US" sz="2800" dirty="0" smtClean="0"/>
              <a:t>success, </a:t>
            </a:r>
            <a:r>
              <a:rPr lang="en-US" sz="2800" dirty="0"/>
              <a:t>while </a:t>
            </a:r>
            <a:r>
              <a:rPr lang="en-US" sz="2800" dirty="0" smtClean="0"/>
              <a:t>also saving </a:t>
            </a:r>
            <a:r>
              <a:rPr lang="en-US" sz="2800" dirty="0"/>
              <a:t>taxpayer dollars in long-term education and social impact costs.</a:t>
            </a:r>
            <a:endParaRPr lang="en-US" sz="2800" dirty="0" smtClean="0"/>
          </a:p>
          <a:p>
            <a:pPr marL="0" indent="0">
              <a:buNone/>
            </a:pPr>
            <a:endParaRPr lang="en-US" sz="2800" b="1" dirty="0" smtClean="0"/>
          </a:p>
        </p:txBody>
      </p:sp>
    </p:spTree>
    <p:extLst>
      <p:ext uri="{BB962C8B-B14F-4D97-AF65-F5344CB8AC3E}">
        <p14:creationId xmlns:p14="http://schemas.microsoft.com/office/powerpoint/2010/main" val="951493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Context – Why is investing in the earliest years so important?</a:t>
            </a:r>
            <a:endParaRPr lang="en-US" sz="4000" dirty="0"/>
          </a:p>
        </p:txBody>
      </p:sp>
      <p:sp>
        <p:nvSpPr>
          <p:cNvPr id="3" name="Content Placeholder 2"/>
          <p:cNvSpPr>
            <a:spLocks noGrp="1"/>
          </p:cNvSpPr>
          <p:nvPr>
            <p:ph idx="1"/>
          </p:nvPr>
        </p:nvSpPr>
        <p:spPr>
          <a:xfrm>
            <a:off x="540622" y="1489153"/>
            <a:ext cx="8229600" cy="4525963"/>
          </a:xfrm>
        </p:spPr>
        <p:txBody>
          <a:bodyPr/>
          <a:lstStyle/>
          <a:p>
            <a:pPr marL="0" indent="0">
              <a:buNone/>
            </a:pPr>
            <a:r>
              <a:rPr lang="en-US" sz="2400" dirty="0" smtClean="0"/>
              <a:t>The </a:t>
            </a:r>
            <a:r>
              <a:rPr lang="en-US" sz="2400" b="1" dirty="0"/>
              <a:t>graph below </a:t>
            </a:r>
            <a:r>
              <a:rPr lang="en-US" sz="2400" dirty="0"/>
              <a:t>demonstrates the earlier </a:t>
            </a:r>
            <a:r>
              <a:rPr lang="en-US" sz="2400" dirty="0" smtClean="0"/>
              <a:t>the investment in programs targeted toward the earliest years, </a:t>
            </a:r>
            <a:r>
              <a:rPr lang="en-US" sz="2400" dirty="0"/>
              <a:t>the greater the return on investment</a:t>
            </a:r>
            <a:r>
              <a:rPr lang="en-US" sz="2400" dirty="0" smtClean="0"/>
              <a:t>. </a:t>
            </a:r>
            <a:endParaRPr lang="en-US" sz="2400" dirty="0"/>
          </a:p>
          <a:p>
            <a:pPr marL="0" indent="0">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590800"/>
            <a:ext cx="5196044" cy="3398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1671" y="6005591"/>
            <a:ext cx="8839200" cy="523220"/>
          </a:xfrm>
          <a:prstGeom prst="rect">
            <a:avLst/>
          </a:prstGeom>
          <a:noFill/>
        </p:spPr>
        <p:txBody>
          <a:bodyPr wrap="square" rtlCol="0">
            <a:spAutoFit/>
          </a:bodyPr>
          <a:lstStyle/>
          <a:p>
            <a:pPr>
              <a:defRPr/>
            </a:pPr>
            <a:r>
              <a:rPr lang="en-US" sz="1400" i="1" dirty="0" smtClean="0"/>
              <a:t>Source: Heckman</a:t>
            </a:r>
            <a:r>
              <a:rPr lang="en-US" sz="1400" i="1" dirty="0"/>
              <a:t>, J. "Schools, Skills and Synapses" (May 2008) Available at: </a:t>
            </a:r>
            <a:r>
              <a:rPr lang="en-US" sz="1400" i="1" dirty="0">
                <a:hlinkClick r:id="rId4"/>
              </a:rPr>
              <a:t>http://www.heckmanequation.org/content/resource/presenting-heckman-equation</a:t>
            </a:r>
            <a:endParaRPr lang="en-US" sz="1400" i="1" dirty="0"/>
          </a:p>
        </p:txBody>
      </p:sp>
    </p:spTree>
    <p:extLst>
      <p:ext uri="{BB962C8B-B14F-4D97-AF65-F5344CB8AC3E}">
        <p14:creationId xmlns:p14="http://schemas.microsoft.com/office/powerpoint/2010/main" val="27740587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 Why is investing in the earliest years so important?</a:t>
            </a:r>
          </a:p>
        </p:txBody>
      </p:sp>
      <p:sp>
        <p:nvSpPr>
          <p:cNvPr id="3" name="Content Placeholder 2"/>
          <p:cNvSpPr>
            <a:spLocks noGrp="1"/>
          </p:cNvSpPr>
          <p:nvPr>
            <p:ph idx="1"/>
          </p:nvPr>
        </p:nvSpPr>
        <p:spPr>
          <a:xfrm>
            <a:off x="381000" y="1676400"/>
            <a:ext cx="8305800" cy="4602163"/>
          </a:xfrm>
        </p:spPr>
        <p:txBody>
          <a:bodyPr/>
          <a:lstStyle/>
          <a:p>
            <a:pPr>
              <a:buFont typeface="Arial" panose="020B0604020202020204" pitchFamily="34" charset="0"/>
              <a:buChar char="•"/>
            </a:pPr>
            <a:r>
              <a:rPr lang="en-US" sz="2400" dirty="0" smtClean="0"/>
              <a:t>Every </a:t>
            </a:r>
            <a:r>
              <a:rPr lang="en-US" sz="2400" dirty="0"/>
              <a:t>child needs effective early childhood </a:t>
            </a:r>
            <a:r>
              <a:rPr lang="en-US" sz="2400" dirty="0" smtClean="0"/>
              <a:t>supports—and at-risk </a:t>
            </a:r>
            <a:r>
              <a:rPr lang="en-US" sz="2400" dirty="0"/>
              <a:t>children from disadvantaged environments are least likely to get them. </a:t>
            </a:r>
            <a:endParaRPr lang="en-US" sz="2400" dirty="0" smtClean="0"/>
          </a:p>
          <a:p>
            <a:pPr>
              <a:buFont typeface="Arial" panose="020B0604020202020204" pitchFamily="34" charset="0"/>
              <a:buChar char="•"/>
            </a:pPr>
            <a:r>
              <a:rPr lang="en-US" sz="2400" dirty="0" smtClean="0"/>
              <a:t>Approximately </a:t>
            </a:r>
            <a:r>
              <a:rPr lang="en-US" sz="2400" b="1" dirty="0" smtClean="0"/>
              <a:t>157 </a:t>
            </a:r>
            <a:r>
              <a:rPr lang="en-US" sz="2400" b="1" dirty="0"/>
              <a:t>children are born every day in South Carolina</a:t>
            </a:r>
            <a:r>
              <a:rPr lang="en-US" sz="2400" dirty="0"/>
              <a:t>. The latest Kids Count </a:t>
            </a:r>
            <a:r>
              <a:rPr lang="en-US" sz="2400" dirty="0" smtClean="0"/>
              <a:t>data (2014) </a:t>
            </a:r>
            <a:r>
              <a:rPr lang="en-US" sz="2400" dirty="0"/>
              <a:t>shows </a:t>
            </a:r>
            <a:r>
              <a:rPr lang="en-US" sz="2400" b="1" dirty="0"/>
              <a:t>27% of these children will be born into poverty and 52% born into low income families</a:t>
            </a:r>
            <a:r>
              <a:rPr lang="en-US" sz="2400" dirty="0"/>
              <a:t> (&lt;200% of poverty). </a:t>
            </a:r>
            <a:endParaRPr lang="en-US" sz="2400" dirty="0" smtClean="0"/>
          </a:p>
          <a:p>
            <a:pPr>
              <a:buFont typeface="Wingdings" panose="05000000000000000000" pitchFamily="2" charset="2"/>
              <a:buChar char="Ø"/>
            </a:pPr>
            <a:r>
              <a:rPr lang="en-US" sz="2800" dirty="0" smtClean="0"/>
              <a:t>While poverty is a strong predictor of school readiness, it is </a:t>
            </a:r>
            <a:r>
              <a:rPr lang="en-US" sz="2800" b="1" u="sng" dirty="0" smtClean="0"/>
              <a:t>not</a:t>
            </a:r>
            <a:r>
              <a:rPr lang="en-US" sz="2800" dirty="0" smtClean="0"/>
              <a:t> a determining factor.</a:t>
            </a:r>
            <a:r>
              <a:rPr lang="en-US" sz="2800" b="1" dirty="0" smtClean="0"/>
              <a:t> Investments </a:t>
            </a:r>
            <a:r>
              <a:rPr lang="en-US" sz="2800" b="1" dirty="0"/>
              <a:t>in early childhood services</a:t>
            </a:r>
            <a:r>
              <a:rPr lang="en-US" sz="2800" b="1" dirty="0">
                <a:solidFill>
                  <a:srgbClr val="00B050"/>
                </a:solidFill>
              </a:rPr>
              <a:t> </a:t>
            </a:r>
            <a:r>
              <a:rPr lang="en-US" sz="2800" dirty="0"/>
              <a:t>can alter the developmental trajectory for these children.</a:t>
            </a:r>
          </a:p>
          <a:p>
            <a:pPr>
              <a:buFont typeface="Arial" panose="020B0604020202020204" pitchFamily="34" charset="0"/>
              <a:buChar char="•"/>
            </a:pPr>
            <a:endParaRPr lang="en-US" sz="2800"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41572101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dirty="0" smtClean="0"/>
              <a:t>Context – What is SC First Steps?</a:t>
            </a:r>
            <a:endParaRPr lang="en-US" dirty="0"/>
          </a:p>
        </p:txBody>
      </p:sp>
      <p:sp>
        <p:nvSpPr>
          <p:cNvPr id="3" name="Content Placeholder 2"/>
          <p:cNvSpPr>
            <a:spLocks noGrp="1"/>
          </p:cNvSpPr>
          <p:nvPr>
            <p:ph idx="1"/>
          </p:nvPr>
        </p:nvSpPr>
        <p:spPr>
          <a:xfrm>
            <a:off x="304800" y="1066800"/>
            <a:ext cx="8534400" cy="5334000"/>
          </a:xfrm>
        </p:spPr>
        <p:txBody>
          <a:bodyPr/>
          <a:lstStyle/>
          <a:p>
            <a:pPr marL="0" indent="0">
              <a:buNone/>
            </a:pPr>
            <a:r>
              <a:rPr lang="en-US" b="1" dirty="0" smtClean="0"/>
              <a:t>What is SC First Steps to School Readiness?</a:t>
            </a:r>
          </a:p>
          <a:p>
            <a:pPr>
              <a:spcAft>
                <a:spcPts val="600"/>
              </a:spcAft>
              <a:buFont typeface="Arial" panose="020B0604020202020204" pitchFamily="34" charset="0"/>
              <a:buChar char="•"/>
            </a:pPr>
            <a:r>
              <a:rPr lang="en-US" sz="2000" dirty="0"/>
              <a:t>SC First Steps </a:t>
            </a:r>
            <a:r>
              <a:rPr lang="en-US" sz="2000" dirty="0" smtClean="0"/>
              <a:t>is </a:t>
            </a:r>
            <a:r>
              <a:rPr lang="en-US" sz="2000" dirty="0"/>
              <a:t>the state’s comprehensive </a:t>
            </a:r>
            <a:r>
              <a:rPr lang="en-US" sz="2000" b="1" dirty="0"/>
              <a:t>school readiness initiative</a:t>
            </a:r>
            <a:r>
              <a:rPr lang="en-US" sz="2000" dirty="0"/>
              <a:t>, </a:t>
            </a:r>
            <a:r>
              <a:rPr lang="en-US" sz="2000" dirty="0" smtClean="0"/>
              <a:t>helping </a:t>
            </a:r>
            <a:r>
              <a:rPr lang="en-US" sz="2000" dirty="0"/>
              <a:t>parents </a:t>
            </a:r>
            <a:r>
              <a:rPr lang="en-US" sz="2000" dirty="0" smtClean="0"/>
              <a:t>prepare their </a:t>
            </a:r>
            <a:r>
              <a:rPr lang="en-US" sz="2000" dirty="0"/>
              <a:t>young children for school and life success</a:t>
            </a:r>
            <a:r>
              <a:rPr lang="en-US" sz="2400" dirty="0" smtClean="0"/>
              <a:t>.</a:t>
            </a:r>
          </a:p>
          <a:p>
            <a:pPr marL="0" indent="0">
              <a:spcBef>
                <a:spcPts val="600"/>
              </a:spcBef>
              <a:buNone/>
            </a:pPr>
            <a:r>
              <a:rPr lang="en-US" b="1" dirty="0" smtClean="0"/>
              <a:t>What is “school </a:t>
            </a:r>
            <a:r>
              <a:rPr lang="en-US" b="1" dirty="0"/>
              <a:t>readiness”?</a:t>
            </a:r>
          </a:p>
          <a:p>
            <a:pPr>
              <a:buFont typeface="Arial" panose="020B0604020202020204" pitchFamily="34" charset="0"/>
              <a:buChar char="•"/>
            </a:pPr>
            <a:r>
              <a:rPr lang="en-US" sz="2000" b="1" dirty="0" smtClean="0"/>
              <a:t>Section </a:t>
            </a:r>
            <a:r>
              <a:rPr lang="en-US" sz="2000" b="1" dirty="0"/>
              <a:t>59-152-25  (G)  </a:t>
            </a:r>
            <a:r>
              <a:rPr lang="en-US" sz="2000" dirty="0"/>
              <a:t>‘</a:t>
            </a:r>
            <a:r>
              <a:rPr lang="en-US" sz="2000" b="1" dirty="0"/>
              <a:t>School readiness</a:t>
            </a:r>
            <a:r>
              <a:rPr lang="en-US" sz="2000" dirty="0"/>
              <a:t>’ means the level of child development necessary to ensure early school success as measured in the following domains: physical health and motor skills; emotional and social competence; language and literacy development; and mathematical thinking and cognitive skills.  School readiness is supported by the knowledge and practices of families, caregivers, healthcare providers, educators, and communities</a:t>
            </a:r>
            <a:r>
              <a:rPr lang="en-US" sz="2000" dirty="0" smtClean="0"/>
              <a:t>.</a:t>
            </a:r>
            <a:endParaRPr lang="en-US" sz="2000" dirty="0"/>
          </a:p>
        </p:txBody>
      </p:sp>
    </p:spTree>
    <p:extLst>
      <p:ext uri="{BB962C8B-B14F-4D97-AF65-F5344CB8AC3E}">
        <p14:creationId xmlns:p14="http://schemas.microsoft.com/office/powerpoint/2010/main" val="31451989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6739</TotalTime>
  <Words>4181</Words>
  <Application>Microsoft Office PowerPoint</Application>
  <PresentationFormat>On-screen Show (4:3)</PresentationFormat>
  <Paragraphs>311</Paragraphs>
  <Slides>33</Slides>
  <Notes>31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3_Office Theme</vt:lpstr>
      <vt:lpstr>PowerPoint Presentation</vt:lpstr>
      <vt:lpstr>Training Modules for SC First Steps Local Partnership Orientation </vt:lpstr>
      <vt:lpstr>Agenda</vt:lpstr>
      <vt:lpstr>Intended Outcomes</vt:lpstr>
      <vt:lpstr>Documents Referenced in this Training</vt:lpstr>
      <vt:lpstr>Context – Why is investing in the earliest years so important?</vt:lpstr>
      <vt:lpstr>Context – Why is investing in the earliest years so important?</vt:lpstr>
      <vt:lpstr>Context – Why is investing in the earliest years so important?</vt:lpstr>
      <vt:lpstr>Context – What is SC First Steps?</vt:lpstr>
      <vt:lpstr>Profile of the Ready Kindergartner </vt:lpstr>
      <vt:lpstr>History of SC First Steps </vt:lpstr>
      <vt:lpstr>Purpose of SC First Steps</vt:lpstr>
      <vt:lpstr>PowerPoint Presentation</vt:lpstr>
      <vt:lpstr>SC First Steps Structure</vt:lpstr>
      <vt:lpstr>SC First Steps Structure </vt:lpstr>
      <vt:lpstr>SC First Steps Structure</vt:lpstr>
      <vt:lpstr>SC First Steps State Office Duties</vt:lpstr>
      <vt:lpstr>SC First Steps State Office Duties</vt:lpstr>
      <vt:lpstr>Structure of Local Partnerships</vt:lpstr>
      <vt:lpstr>SC First Steps Local Partnerships</vt:lpstr>
      <vt:lpstr>SC First Steps Core Areas of Service</vt:lpstr>
      <vt:lpstr>SC First Steps Core Areas of Service</vt:lpstr>
      <vt:lpstr>SC First Steps Core Areas of Service</vt:lpstr>
      <vt:lpstr>SC First Steps Core Areas of Service</vt:lpstr>
      <vt:lpstr>SC First Steps Core Areas of Service</vt:lpstr>
      <vt:lpstr>SC First Steps Core Areas of Service</vt:lpstr>
      <vt:lpstr>SC First Steps Core Areas of Service</vt:lpstr>
      <vt:lpstr>SC First Steps State-Level Programs</vt:lpstr>
      <vt:lpstr>   BabyNet</vt:lpstr>
      <vt:lpstr>Early Head Start</vt:lpstr>
      <vt:lpstr>First Steps 4K (formerly CDEPP)</vt:lpstr>
      <vt:lpstr>Parents as Teachers (PAT)</vt:lpstr>
      <vt:lpstr>Training Modules for SC First Steps Local Partnership Orientation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Roach</dc:creator>
  <cp:lastModifiedBy>Ingram, Samantha</cp:lastModifiedBy>
  <cp:revision>160</cp:revision>
  <cp:lastPrinted>2016-03-21T16:36:23Z</cp:lastPrinted>
  <dcterms:created xsi:type="dcterms:W3CDTF">2016-01-20T15:17:02Z</dcterms:created>
  <dcterms:modified xsi:type="dcterms:W3CDTF">2016-03-22T20:21:05Z</dcterms:modified>
</cp:coreProperties>
</file>