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6" r:id="rId3"/>
    <p:sldMasterId id="2147483708" r:id="rId4"/>
  </p:sldMasterIdLst>
  <p:notesMasterIdLst>
    <p:notesMasterId r:id="rId29"/>
  </p:notesMasterIdLst>
  <p:handoutMasterIdLst>
    <p:handoutMasterId r:id="rId30"/>
  </p:handoutMasterIdLst>
  <p:sldIdLst>
    <p:sldId id="462" r:id="rId5"/>
    <p:sldId id="465" r:id="rId6"/>
    <p:sldId id="541" r:id="rId7"/>
    <p:sldId id="542" r:id="rId8"/>
    <p:sldId id="553" r:id="rId9"/>
    <p:sldId id="543" r:id="rId10"/>
    <p:sldId id="554" r:id="rId11"/>
    <p:sldId id="544" r:id="rId12"/>
    <p:sldId id="546" r:id="rId13"/>
    <p:sldId id="547" r:id="rId14"/>
    <p:sldId id="548" r:id="rId15"/>
    <p:sldId id="522" r:id="rId16"/>
    <p:sldId id="536" r:id="rId17"/>
    <p:sldId id="539" r:id="rId18"/>
    <p:sldId id="545" r:id="rId19"/>
    <p:sldId id="549" r:id="rId20"/>
    <p:sldId id="550" r:id="rId21"/>
    <p:sldId id="552" r:id="rId22"/>
    <p:sldId id="526" r:id="rId23"/>
    <p:sldId id="530" r:id="rId24"/>
    <p:sldId id="470" r:id="rId25"/>
    <p:sldId id="540" r:id="rId26"/>
    <p:sldId id="525" r:id="rId27"/>
    <p:sldId id="551"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CC"/>
    <a:srgbClr val="3F9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p:scale>
          <a:sx n="89" d="100"/>
          <a:sy n="89" d="100"/>
        </p:scale>
        <p:origin x="-1638"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B15689-CDE2-4C8D-A19B-2888B4F5EEFF}" type="datetimeFigureOut">
              <a:rPr lang="en-US" smtClean="0"/>
              <a:pPr/>
              <a:t>8/21/2015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FFDC4EE-1243-48A5-9C79-7693492271E3}" type="slidenum">
              <a:rPr lang="en-US" smtClean="0"/>
              <a:pPr/>
              <a:t>‹#›</a:t>
            </a:fld>
            <a:endParaRPr lang="en-US"/>
          </a:p>
        </p:txBody>
      </p:sp>
    </p:spTree>
    <p:extLst>
      <p:ext uri="{BB962C8B-B14F-4D97-AF65-F5344CB8AC3E}">
        <p14:creationId xmlns:p14="http://schemas.microsoft.com/office/powerpoint/2010/main" val="3038676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236BF2C-5B40-404D-B05C-E270CD5D79E7}" type="datetimeFigureOut">
              <a:rPr lang="en-US" smtClean="0"/>
              <a:pPr/>
              <a:t>8/21/2015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7117BCB-5B06-49DD-956B-91A6B8332FC2}" type="slidenum">
              <a:rPr lang="en-US" smtClean="0"/>
              <a:pPr/>
              <a:t>‹#›</a:t>
            </a:fld>
            <a:endParaRPr lang="en-US"/>
          </a:p>
        </p:txBody>
      </p:sp>
    </p:spTree>
    <p:extLst>
      <p:ext uri="{BB962C8B-B14F-4D97-AF65-F5344CB8AC3E}">
        <p14:creationId xmlns:p14="http://schemas.microsoft.com/office/powerpoint/2010/main" val="303879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900EC5A-D49D-4E38-809A-3AC93810D061}"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31635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370761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637195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183914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E9EF01-87D4-4B52-8F6D-547913E13332}"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04674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94565C-11C5-43AA-9812-D852D9EEE9B0}"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705883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816DF-4728-4E4E-9D9E-B20D7783B045}"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96072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90072B-199F-4E21-8917-CBCA2757EA88}" type="datetime1">
              <a:rPr lang="en-US" smtClean="0">
                <a:solidFill>
                  <a:prstClr val="white"/>
                </a:solidFill>
              </a:rPr>
              <a:pPr/>
              <a:t>8/21/2015</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7" name="Slide Number Placeholder 6"/>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75963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98A90B-7E1C-4275-B00A-FA80A91728AF}" type="datetime1">
              <a:rPr lang="en-US" smtClean="0">
                <a:solidFill>
                  <a:prstClr val="white"/>
                </a:solidFill>
              </a:rPr>
              <a:pPr/>
              <a:t>8/21/2015</a:t>
            </a:fld>
            <a:endParaRPr lang="en-US">
              <a:solidFill>
                <a:prstClr val="white"/>
              </a:solidFill>
            </a:endParaRPr>
          </a:p>
        </p:txBody>
      </p:sp>
      <p:sp>
        <p:nvSpPr>
          <p:cNvPr id="8" name="Footer Placeholder 7"/>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9" name="Slide Number Placeholder 8"/>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5751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EA6C34-1021-4459-8D39-8AC8D5272664}" type="datetime1">
              <a:rPr lang="en-US" smtClean="0">
                <a:solidFill>
                  <a:prstClr val="white"/>
                </a:solidFill>
              </a:rPr>
              <a:pPr/>
              <a:t>8/21/2015</a:t>
            </a:fld>
            <a:endParaRPr lang="en-US">
              <a:solidFill>
                <a:prstClr val="white"/>
              </a:solidFill>
            </a:endParaRPr>
          </a:p>
        </p:txBody>
      </p:sp>
      <p:sp>
        <p:nvSpPr>
          <p:cNvPr id="4" name="Footer Placeholder 3"/>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5" name="Slide Number Placeholder 4"/>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098026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41A9D-FC92-43A1-ABD2-A760EDD4623D}" type="datetime1">
              <a:rPr lang="en-US" smtClean="0">
                <a:solidFill>
                  <a:prstClr val="white"/>
                </a:solidFill>
              </a:rPr>
              <a:pPr/>
              <a:t>8/21/2015</a:t>
            </a:fld>
            <a:endParaRPr lang="en-US">
              <a:solidFill>
                <a:prstClr val="white"/>
              </a:solidFill>
            </a:endParaRPr>
          </a:p>
        </p:txBody>
      </p:sp>
      <p:sp>
        <p:nvSpPr>
          <p:cNvPr id="3" name="Footer Placeholder 2"/>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4" name="Slide Number Placeholder 3"/>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06928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92154-B977-49D2-B399-9CAFE00FE15A}" type="datetime1">
              <a:rPr lang="en-US" smtClean="0">
                <a:solidFill>
                  <a:prstClr val="white"/>
                </a:solidFill>
              </a:rPr>
              <a:pPr/>
              <a:t>8/21/2015</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7" name="Slide Number Placeholder 6"/>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2303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674858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60385-0DC1-48B9-8998-28A79E739244}" type="datetime1">
              <a:rPr lang="en-US" smtClean="0">
                <a:solidFill>
                  <a:prstClr val="white"/>
                </a:solidFill>
              </a:rPr>
              <a:pPr/>
              <a:t>8/21/2015</a:t>
            </a:fld>
            <a:endParaRPr lang="en-US">
              <a:solidFill>
                <a:prstClr val="white"/>
              </a:solidFill>
            </a:endParaRPr>
          </a:p>
        </p:txBody>
      </p:sp>
      <p:sp>
        <p:nvSpPr>
          <p:cNvPr id="6" name="Footer Placeholder 5"/>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7" name="Slide Number Placeholder 6"/>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14134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3D7B1-10A9-4705-BC47-741A127667B9}"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689340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684CA-210B-4E97-8E5B-7E33D1E66044}"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11"/>
          </p:nvPr>
        </p:nvSpPr>
        <p:spPr/>
        <p:txBody>
          <a:body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12"/>
          </p:nvPr>
        </p:nvSpPr>
        <p:spPr/>
        <p:txBody>
          <a:body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833307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669249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2450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3088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1642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566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5205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85971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3E2BF-8293-464C-97B5-85869DBF7496}" type="datetimeFigureOut">
              <a:rPr lang="en-US" smtClean="0"/>
              <a:pPr/>
              <a:t>8/21/2015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3136495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4884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085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32567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3674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5969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80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2523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8146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5940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496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C3E2BF-8293-464C-97B5-85869DBF7496}"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8596438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7365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363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1942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165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7354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C3E2BF-8293-464C-97B5-85869DBF7496}" type="datetimeFigureOut">
              <a:rPr lang="en-US" smtClean="0"/>
              <a:pPr/>
              <a:t>8/21/2015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21115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C3E2BF-8293-464C-97B5-85869DBF7496}" type="datetimeFigureOut">
              <a:rPr lang="en-US" smtClean="0"/>
              <a:pPr/>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4057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3E2BF-8293-464C-97B5-85869DBF7496}" type="datetimeFigureOut">
              <a:rPr lang="en-US" smtClean="0"/>
              <a:pPr/>
              <a:t>8/21/2015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66645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3E2BF-8293-464C-97B5-85869DBF7496}"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2751064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3E2BF-8293-464C-97B5-85869DBF7496}" type="datetimeFigureOut">
              <a:rPr lang="en-US" smtClean="0"/>
              <a:pPr/>
              <a:t>8/21/2015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F3425A-91C3-4AAF-BA0F-6C0C247E1C50}" type="slidenum">
              <a:rPr lang="en-US" smtClean="0"/>
              <a:pPr/>
              <a:t>‹#›</a:t>
            </a:fld>
            <a:endParaRPr lang="en-US"/>
          </a:p>
        </p:txBody>
      </p:sp>
    </p:spTree>
    <p:extLst>
      <p:ext uri="{BB962C8B-B14F-4D97-AF65-F5344CB8AC3E}">
        <p14:creationId xmlns:p14="http://schemas.microsoft.com/office/powerpoint/2010/main" val="1087978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3E2BF-8293-464C-97B5-85869DBF7496}" type="datetimeFigureOut">
              <a:rPr lang="en-US" smtClean="0"/>
              <a:pPr/>
              <a:t>8/21/2015</a:t>
            </a:fld>
            <a:endParaRPr lang="en-US"/>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3425A-91C3-4AAF-BA0F-6C0C247E1C50}" type="slidenum">
              <a:rPr lang="en-US" smtClean="0"/>
              <a:pPr/>
              <a:t>‹#›</a:t>
            </a:fld>
            <a:endParaRPr lang="en-US"/>
          </a:p>
        </p:txBody>
      </p:sp>
    </p:spTree>
    <p:extLst>
      <p:ext uri="{BB962C8B-B14F-4D97-AF65-F5344CB8AC3E}">
        <p14:creationId xmlns:p14="http://schemas.microsoft.com/office/powerpoint/2010/main" val="265400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4"/>
          <p:cNvSpPr/>
          <p:nvPr/>
        </p:nvSpPr>
        <p:spPr>
          <a:xfrm>
            <a:off x="0" y="4"/>
            <a:ext cx="9144000" cy="561975"/>
          </a:xfrm>
          <a:prstGeom prst="rect">
            <a:avLst/>
          </a:prstGeom>
          <a:solidFill>
            <a:schemeClr val="tx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solidFill>
                <a:prstClr val="white"/>
              </a:solidFill>
            </a:endParaRPr>
          </a:p>
        </p:txBody>
      </p:sp>
      <p:sp>
        <p:nvSpPr>
          <p:cNvPr id="8" name="Rectangle 4"/>
          <p:cNvSpPr/>
          <p:nvPr/>
        </p:nvSpPr>
        <p:spPr>
          <a:xfrm>
            <a:off x="0" y="6524628"/>
            <a:ext cx="9144000" cy="333375"/>
          </a:xfrm>
          <a:prstGeom prst="rect">
            <a:avLst/>
          </a:prstGeom>
          <a:solidFill>
            <a:schemeClr val="tx1">
              <a:lumMod val="85000"/>
              <a:lumOff val="1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solidFill>
                <a:prstClr val="white"/>
              </a:solidFill>
            </a:endParaRPr>
          </a:p>
        </p:txBody>
      </p:sp>
      <p:sp>
        <p:nvSpPr>
          <p:cNvPr id="2" name="Title Placeholder 1"/>
          <p:cNvSpPr>
            <a:spLocks noGrp="1"/>
          </p:cNvSpPr>
          <p:nvPr>
            <p:ph type="title"/>
          </p:nvPr>
        </p:nvSpPr>
        <p:spPr>
          <a:xfrm>
            <a:off x="457200" y="0"/>
            <a:ext cx="8229600" cy="5472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492879"/>
            <a:ext cx="2133600" cy="365125"/>
          </a:xfrm>
          <a:prstGeom prst="rect">
            <a:avLst/>
          </a:prstGeom>
        </p:spPr>
        <p:txBody>
          <a:bodyPr vert="horz" lIns="91440" tIns="45720" rIns="91440" bIns="45720" rtlCol="0" anchor="ctr"/>
          <a:lstStyle>
            <a:lvl1pPr algn="l">
              <a:defRPr sz="1200">
                <a:solidFill>
                  <a:schemeClr val="bg1"/>
                </a:solidFill>
              </a:defRPr>
            </a:lvl1pPr>
          </a:lstStyle>
          <a:p>
            <a:fld id="{66123CA4-8F64-46F1-B606-2C9DC6FC79CE}" type="datetime1">
              <a:rPr lang="en-US" smtClean="0">
                <a:solidFill>
                  <a:prstClr val="white"/>
                </a:solidFill>
              </a:rPr>
              <a:pPr/>
              <a:t>8/21/2015</a:t>
            </a:fld>
            <a:endParaRPr lang="en-US">
              <a:solidFill>
                <a:prstClr val="white"/>
              </a:solidFill>
            </a:endParaRPr>
          </a:p>
        </p:txBody>
      </p:sp>
      <p:sp>
        <p:nvSpPr>
          <p:cNvPr id="5" name="Footer Placeholder 4"/>
          <p:cNvSpPr>
            <a:spLocks noGrp="1"/>
          </p:cNvSpPr>
          <p:nvPr>
            <p:ph type="ftr" sz="quarter" idx="3"/>
          </p:nvPr>
        </p:nvSpPr>
        <p:spPr>
          <a:xfrm>
            <a:off x="3124200" y="6492879"/>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smtClean="0">
                <a:solidFill>
                  <a:prstClr val="white"/>
                </a:solidFill>
              </a:rPr>
              <a:t>US States with Counties</a:t>
            </a:r>
            <a:endParaRPr lang="en-US">
              <a:solidFill>
                <a:prstClr val="white"/>
              </a:solidFill>
            </a:endParaRPr>
          </a:p>
        </p:txBody>
      </p:sp>
      <p:sp>
        <p:nvSpPr>
          <p:cNvPr id="6" name="Slide Number Placeholder 5"/>
          <p:cNvSpPr>
            <a:spLocks noGrp="1"/>
          </p:cNvSpPr>
          <p:nvPr>
            <p:ph type="sldNum" sz="quarter" idx="4"/>
          </p:nvPr>
        </p:nvSpPr>
        <p:spPr>
          <a:xfrm>
            <a:off x="6553200" y="6492879"/>
            <a:ext cx="2133600" cy="365125"/>
          </a:xfrm>
          <a:prstGeom prst="rect">
            <a:avLst/>
          </a:prstGeom>
        </p:spPr>
        <p:txBody>
          <a:bodyPr vert="horz" lIns="91440" tIns="45720" rIns="91440" bIns="45720" rtlCol="0" anchor="ctr"/>
          <a:lstStyle>
            <a:lvl1pPr algn="r">
              <a:defRPr sz="1200">
                <a:solidFill>
                  <a:schemeClr val="bg1"/>
                </a:solidFill>
              </a:defRPr>
            </a:lvl1pPr>
          </a:lstStyle>
          <a:p>
            <a:fld id="{987D7442-34E3-45D4-BEE6-190A15A5AE20}"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595578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hf sldNum="0" hdr="0" dt="0"/>
  <p:txStyles>
    <p:titleStyle>
      <a:lvl1pPr algn="l" defTabSz="914400" rtl="0" eaLnBrk="1" latinLnBrk="0" hangingPunct="1">
        <a:spcBef>
          <a:spcPct val="0"/>
        </a:spcBef>
        <a:buNone/>
        <a:defRPr sz="18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7F2367-50F7-4DB6-9655-13476ADC4B31}"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84B30D-1344-4A28-B5EA-A62C70A51BC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40445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3E2BF-8293-464C-97B5-85869DBF7496}" type="datetimeFigureOut">
              <a:rPr lang="en-US" smtClean="0">
                <a:solidFill>
                  <a:prstClr val="black">
                    <a:tint val="75000"/>
                  </a:prstClr>
                </a:solidFill>
              </a:rPr>
              <a:pPr/>
              <a:t>8/21/2015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3425A-91C3-4AAF-BA0F-6C0C247E1C5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614699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openxmlformats.org/officeDocument/2006/relationships/hyperlink" Target="http://www.scchildren.org/prevention_learning_center/conferences/2015_prevention_conference/" TargetMode="External"/><Relationship Id="rId2" Type="http://schemas.openxmlformats.org/officeDocument/2006/relationships/hyperlink" Target="https://nurse-familypartnership.centurylinkccc.com/CenturylinkWeb/LisaSkinner" TargetMode="External"/><Relationship Id="rId1" Type="http://schemas.openxmlformats.org/officeDocument/2006/relationships/slideLayout" Target="../slideLayouts/slideLayout2.xml"/><Relationship Id="rId4" Type="http://schemas.openxmlformats.org/officeDocument/2006/relationships/hyperlink" Target="http://www.instituteforchildsuccess.org/sc-early-childhood-research-symposium.ph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hyperlink" Target="http://scfirststeps.com/4k/" TargetMode="External"/><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a:xfrm>
            <a:off x="2317750" y="0"/>
            <a:ext cx="2487613" cy="2441575"/>
          </a:xfrm>
          <a:solidFill>
            <a:srgbClr val="FFFF00"/>
          </a:solidFill>
        </p:spPr>
        <p:txBody>
          <a:bodyPr/>
          <a:lstStyle/>
          <a:p>
            <a:endParaRPr lang="en-US" altLang="en-US" dirty="0" smtClean="0"/>
          </a:p>
        </p:txBody>
      </p:sp>
      <p:sp>
        <p:nvSpPr>
          <p:cNvPr id="3" name="Subtitle 2"/>
          <p:cNvSpPr>
            <a:spLocks noGrp="1"/>
          </p:cNvSpPr>
          <p:nvPr>
            <p:ph type="subTitle" idx="1"/>
          </p:nvPr>
        </p:nvSpPr>
        <p:spPr>
          <a:xfrm>
            <a:off x="-4763" y="2436813"/>
            <a:ext cx="6875463" cy="2292350"/>
          </a:xfrm>
          <a:solidFill>
            <a:srgbClr val="00B0F0"/>
          </a:solidFill>
        </p:spPr>
        <p:txBody>
          <a:bodyPr rtlCol="0">
            <a:normAutofit/>
          </a:bodyPr>
          <a:lstStyle/>
          <a:p>
            <a:pPr fontAlgn="auto">
              <a:spcAft>
                <a:spcPts val="0"/>
              </a:spcAft>
              <a:buFont typeface="Arial" panose="020B0604020202020204" pitchFamily="34" charset="0"/>
              <a:buNone/>
              <a:defRPr/>
            </a:pPr>
            <a:endParaRPr lang="en-US" sz="200" b="1" dirty="0" smtClean="0">
              <a:solidFill>
                <a:schemeClr val="bg1"/>
              </a:solidFill>
            </a:endParaRPr>
          </a:p>
          <a:p>
            <a:pPr>
              <a:lnSpc>
                <a:spcPct val="60000"/>
              </a:lnSpc>
              <a:defRPr/>
            </a:pPr>
            <a:endParaRPr lang="en-US" sz="1600" b="1" dirty="0" smtClean="0">
              <a:solidFill>
                <a:schemeClr val="bg1"/>
              </a:solidFill>
            </a:endParaRPr>
          </a:p>
          <a:p>
            <a:pPr>
              <a:lnSpc>
                <a:spcPct val="60000"/>
              </a:lnSpc>
              <a:defRPr/>
            </a:pPr>
            <a:endParaRPr lang="en-US" sz="1600" b="1" dirty="0" smtClean="0">
              <a:solidFill>
                <a:schemeClr val="bg1"/>
              </a:solidFill>
            </a:endParaRPr>
          </a:p>
          <a:p>
            <a:pPr>
              <a:lnSpc>
                <a:spcPct val="60000"/>
              </a:lnSpc>
              <a:defRPr/>
            </a:pPr>
            <a:r>
              <a:rPr lang="en-US" sz="5400" b="1" dirty="0" smtClean="0">
                <a:solidFill>
                  <a:schemeClr val="bg1"/>
                </a:solidFill>
              </a:rPr>
              <a:t>August Leadership</a:t>
            </a:r>
          </a:p>
          <a:p>
            <a:pPr>
              <a:lnSpc>
                <a:spcPct val="60000"/>
              </a:lnSpc>
              <a:defRPr/>
            </a:pPr>
            <a:r>
              <a:rPr lang="en-US" sz="5400" b="1" dirty="0" smtClean="0">
                <a:solidFill>
                  <a:schemeClr val="bg1"/>
                </a:solidFill>
              </a:rPr>
              <a:t>Webinar </a:t>
            </a:r>
          </a:p>
          <a:p>
            <a:pPr fontAlgn="auto">
              <a:spcAft>
                <a:spcPts val="0"/>
              </a:spcAft>
              <a:buFont typeface="Arial" panose="020B0604020202020204" pitchFamily="34" charset="0"/>
              <a:buNone/>
              <a:defRPr/>
            </a:pPr>
            <a:endParaRPr lang="en-US" dirty="0"/>
          </a:p>
        </p:txBody>
      </p:sp>
      <p:pic>
        <p:nvPicPr>
          <p:cNvPr id="14340" name="Picture 2" descr="C:\Users\dwuori\Desktop\NEW First Steps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76200"/>
            <a:ext cx="4186238"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 y="15875"/>
            <a:ext cx="2338388" cy="233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2" name="TextBox 3"/>
          <p:cNvSpPr txBox="1">
            <a:spLocks noChangeArrowheads="1"/>
          </p:cNvSpPr>
          <p:nvPr/>
        </p:nvSpPr>
        <p:spPr bwMode="auto">
          <a:xfrm>
            <a:off x="0" y="4648200"/>
            <a:ext cx="4635500" cy="2209800"/>
          </a:xfrm>
          <a:prstGeom prst="rect">
            <a:avLst/>
          </a:prstGeom>
          <a:solidFill>
            <a:srgbClr val="33CC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en-US" sz="1800" dirty="0" smtClean="0">
              <a:solidFill>
                <a:srgbClr val="000000"/>
              </a:solidFill>
            </a:endParaRPr>
          </a:p>
        </p:txBody>
      </p:sp>
      <p:sp>
        <p:nvSpPr>
          <p:cNvPr id="14343" name="TextBox 4"/>
          <p:cNvSpPr txBox="1">
            <a:spLocks noChangeArrowheads="1"/>
          </p:cNvSpPr>
          <p:nvPr/>
        </p:nvSpPr>
        <p:spPr bwMode="auto">
          <a:xfrm>
            <a:off x="6305550" y="4727575"/>
            <a:ext cx="2833688" cy="21304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fontAlgn="base" hangingPunct="1">
              <a:spcBef>
                <a:spcPct val="0"/>
              </a:spcBef>
              <a:spcAft>
                <a:spcPct val="0"/>
              </a:spcAft>
              <a:buFontTx/>
              <a:buNone/>
            </a:pPr>
            <a:endParaRPr lang="en-US" altLang="en-US" sz="1800" dirty="0" smtClean="0">
              <a:solidFill>
                <a:srgbClr val="000000"/>
              </a:solidFill>
            </a:endParaRPr>
          </a:p>
        </p:txBody>
      </p:sp>
      <p:pic>
        <p:nvPicPr>
          <p:cNvPr id="1434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35500" y="4648200"/>
            <a:ext cx="2209800"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345" name="TextBox 5"/>
          <p:cNvSpPr txBox="1">
            <a:spLocks noChangeArrowheads="1"/>
          </p:cNvSpPr>
          <p:nvPr/>
        </p:nvSpPr>
        <p:spPr bwMode="auto">
          <a:xfrm>
            <a:off x="338602" y="4875937"/>
            <a:ext cx="40386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fontAlgn="base" hangingPunct="1">
              <a:spcBef>
                <a:spcPct val="0"/>
              </a:spcBef>
              <a:spcAft>
                <a:spcPct val="0"/>
              </a:spcAft>
              <a:buFontTx/>
              <a:buNone/>
            </a:pPr>
            <a:r>
              <a:rPr lang="en-US" altLang="en-US" sz="1800" b="1" dirty="0" smtClean="0">
                <a:solidFill>
                  <a:srgbClr val="000000"/>
                </a:solidFill>
              </a:rPr>
              <a:t>August 18, 2015</a:t>
            </a:r>
          </a:p>
          <a:p>
            <a:pPr algn="ctr" eaLnBrk="1" fontAlgn="base" hangingPunct="1">
              <a:spcBef>
                <a:spcPct val="0"/>
              </a:spcBef>
              <a:spcAft>
                <a:spcPct val="0"/>
              </a:spcAft>
              <a:buFontTx/>
              <a:buNone/>
            </a:pPr>
            <a:r>
              <a:rPr lang="en-US" altLang="en-US" sz="1800" b="1" dirty="0" smtClean="0">
                <a:solidFill>
                  <a:srgbClr val="000000"/>
                </a:solidFill>
              </a:rPr>
              <a:t>10:00-11:00am</a:t>
            </a:r>
            <a:endParaRPr lang="en-US" altLang="en-US" sz="1800" b="1" dirty="0">
              <a:solidFill>
                <a:srgbClr val="000000"/>
              </a:solidFill>
            </a:endParaRPr>
          </a:p>
          <a:p>
            <a:pPr algn="ctr" eaLnBrk="1" fontAlgn="base" hangingPunct="1">
              <a:spcBef>
                <a:spcPct val="0"/>
              </a:spcBef>
              <a:spcAft>
                <a:spcPct val="0"/>
              </a:spcAft>
              <a:buFontTx/>
              <a:buNone/>
            </a:pPr>
            <a:endParaRPr lang="en-US" altLang="en-US" sz="1800" b="1" dirty="0">
              <a:solidFill>
                <a:srgbClr val="000000"/>
              </a:solidFill>
            </a:endParaRPr>
          </a:p>
          <a:p>
            <a:pPr algn="ctr" eaLnBrk="1" fontAlgn="base" hangingPunct="1">
              <a:spcBef>
                <a:spcPct val="0"/>
              </a:spcBef>
              <a:spcAft>
                <a:spcPct val="0"/>
              </a:spcAft>
              <a:buFontTx/>
              <a:buNone/>
            </a:pPr>
            <a:r>
              <a:rPr lang="en-US" altLang="en-US" sz="1800" b="1" dirty="0">
                <a:solidFill>
                  <a:srgbClr val="000000"/>
                </a:solidFill>
              </a:rPr>
              <a:t>To access this meeting by voice, please dial 888-537-7715, </a:t>
            </a:r>
          </a:p>
          <a:p>
            <a:pPr algn="ctr" eaLnBrk="1" fontAlgn="base" hangingPunct="1">
              <a:spcBef>
                <a:spcPct val="0"/>
              </a:spcBef>
              <a:spcAft>
                <a:spcPct val="0"/>
              </a:spcAft>
              <a:buFontTx/>
              <a:buNone/>
            </a:pPr>
            <a:r>
              <a:rPr lang="en-US" altLang="en-US" sz="1800" b="1" dirty="0">
                <a:solidFill>
                  <a:srgbClr val="000000"/>
                </a:solidFill>
              </a:rPr>
              <a:t>participant code </a:t>
            </a:r>
            <a:r>
              <a:rPr lang="en-US" altLang="en-US" sz="1800" b="1" dirty="0" smtClean="0">
                <a:solidFill>
                  <a:srgbClr val="000000"/>
                </a:solidFill>
              </a:rPr>
              <a:t>52045398</a:t>
            </a:r>
            <a:r>
              <a:rPr lang="en-US" altLang="en-US" sz="1800" b="1" dirty="0">
                <a:solidFill>
                  <a:srgbClr val="000000"/>
                </a:solidFill>
              </a:rPr>
              <a:t>#</a:t>
            </a:r>
          </a:p>
        </p:txBody>
      </p:sp>
      <p:pic>
        <p:nvPicPr>
          <p:cNvPr id="1434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11963" y="2438400"/>
            <a:ext cx="2332037" cy="233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318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u="sng" dirty="0" smtClean="0">
                <a:solidFill>
                  <a:srgbClr val="660066"/>
                </a:solidFill>
                <a:effectLst>
                  <a:outerShdw blurRad="38100" dist="38100" dir="2700000" algn="tl">
                    <a:srgbClr val="000000">
                      <a:alpha val="43137"/>
                    </a:srgbClr>
                  </a:outerShdw>
                </a:effectLst>
              </a:rPr>
              <a:t>DATA SYSTEM UPDATE</a:t>
            </a:r>
            <a:endParaRPr lang="en-US" sz="4000"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43000"/>
            <a:ext cx="8305800" cy="5029200"/>
          </a:xfrm>
        </p:spPr>
        <p:txBody>
          <a:bodyPr>
            <a:noAutofit/>
          </a:bodyPr>
          <a:lstStyle/>
          <a:p>
            <a:r>
              <a:rPr lang="en-US" sz="2400" dirty="0" smtClean="0"/>
              <a:t>First Steps Data System is ready for FY16 data entry</a:t>
            </a:r>
          </a:p>
          <a:p>
            <a:r>
              <a:rPr lang="en-US" sz="2400" dirty="0" smtClean="0"/>
              <a:t>Data system guidelines sent to all Executive Directors – </a:t>
            </a:r>
            <a:r>
              <a:rPr lang="en-US" sz="2400" i="1" dirty="0" smtClean="0"/>
              <a:t>July 16</a:t>
            </a:r>
            <a:r>
              <a:rPr lang="en-US" sz="2400" i="1" baseline="30000" dirty="0" smtClean="0"/>
              <a:t>th</a:t>
            </a:r>
            <a:r>
              <a:rPr lang="en-US" sz="2400" i="1" dirty="0" smtClean="0"/>
              <a:t> via email from Betty Gardiner</a:t>
            </a:r>
          </a:p>
          <a:p>
            <a:r>
              <a:rPr lang="en-US" sz="2400" b="1" dirty="0" smtClean="0"/>
              <a:t>September 1: </a:t>
            </a:r>
            <a:r>
              <a:rPr lang="en-US" sz="2400" dirty="0" smtClean="0"/>
              <a:t>deadline to register your vendors, register programs, enter “projected to serve” numbers for ALL strategies</a:t>
            </a:r>
          </a:p>
          <a:p>
            <a:r>
              <a:rPr lang="en-US" sz="2400" dirty="0" smtClean="0"/>
              <a:t>Data system training August/September – see next slide</a:t>
            </a:r>
          </a:p>
          <a:p>
            <a:r>
              <a:rPr lang="en-US" sz="2400" b="1" dirty="0" smtClean="0"/>
              <a:t>October 31: </a:t>
            </a:r>
            <a:r>
              <a:rPr lang="en-US" sz="2400" dirty="0" smtClean="0"/>
              <a:t>Countdown to Kindergarten data deadline </a:t>
            </a:r>
          </a:p>
          <a:p>
            <a:r>
              <a:rPr lang="en-US" sz="2400" dirty="0" smtClean="0"/>
              <a:t>Quarterly data submissions will be reviewed by TAs during 2015-16 and Partnerships will be notified if TA has questions</a:t>
            </a:r>
          </a:p>
          <a:p>
            <a:endParaRPr lang="en-US" sz="1800" dirty="0"/>
          </a:p>
          <a:p>
            <a:endParaRPr lang="en-US" sz="1800" dirty="0"/>
          </a:p>
          <a:p>
            <a:endParaRPr lang="en-US" sz="1800" dirty="0"/>
          </a:p>
          <a:p>
            <a:endParaRPr lang="en-US" sz="1600" dirty="0"/>
          </a:p>
        </p:txBody>
      </p:sp>
    </p:spTree>
    <p:extLst>
      <p:ext uri="{BB962C8B-B14F-4D97-AF65-F5344CB8AC3E}">
        <p14:creationId xmlns:p14="http://schemas.microsoft.com/office/powerpoint/2010/main" val="355791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u="sng" dirty="0" smtClean="0">
                <a:solidFill>
                  <a:srgbClr val="660066"/>
                </a:solidFill>
                <a:effectLst>
                  <a:outerShdw blurRad="38100" dist="38100" dir="2700000" algn="tl">
                    <a:srgbClr val="000000">
                      <a:alpha val="43137"/>
                    </a:srgbClr>
                  </a:outerShdw>
                </a:effectLst>
              </a:rPr>
              <a:t>DATA SYSTEM TRAINING SCHEDULE</a:t>
            </a:r>
            <a:endParaRPr lang="en-US" sz="4000"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143000"/>
            <a:ext cx="8305800" cy="5029200"/>
          </a:xfrm>
        </p:spPr>
        <p:txBody>
          <a:bodyPr>
            <a:noAutofit/>
          </a:bodyPr>
          <a:lstStyle/>
          <a:p>
            <a:r>
              <a:rPr lang="en-US" sz="2400" dirty="0" smtClean="0"/>
              <a:t>August 25, 10</a:t>
            </a:r>
            <a:r>
              <a:rPr lang="en-US" sz="2400" dirty="0" smtClean="0">
                <a:sym typeface="Wingdings" panose="05000000000000000000" pitchFamily="2" charset="2"/>
              </a:rPr>
              <a:t>:00 AM – Data Entry Parenting Programs</a:t>
            </a:r>
          </a:p>
          <a:p>
            <a:pPr marL="0" indent="0">
              <a:buNone/>
            </a:pPr>
            <a:endParaRPr lang="en-US" sz="2400" dirty="0" smtClean="0">
              <a:sym typeface="Wingdings" panose="05000000000000000000" pitchFamily="2" charset="2"/>
            </a:endParaRPr>
          </a:p>
          <a:p>
            <a:r>
              <a:rPr lang="en-US" sz="2400" dirty="0" smtClean="0">
                <a:sym typeface="Wingdings" panose="05000000000000000000" pitchFamily="2" charset="2"/>
              </a:rPr>
              <a:t>August 25, 1:00 PM – Data Entry Scholarship Programs</a:t>
            </a:r>
          </a:p>
          <a:p>
            <a:pPr marL="0" indent="0">
              <a:buNone/>
            </a:pPr>
            <a:endParaRPr lang="en-US" sz="2400" dirty="0" smtClean="0">
              <a:sym typeface="Wingdings" panose="05000000000000000000" pitchFamily="2" charset="2"/>
            </a:endParaRPr>
          </a:p>
          <a:p>
            <a:r>
              <a:rPr lang="en-US" sz="2400" dirty="0" smtClean="0">
                <a:sym typeface="Wingdings" panose="05000000000000000000" pitchFamily="2" charset="2"/>
              </a:rPr>
              <a:t>August 27, 10:00 AM – Data Entry Child Care Training and Child Care Quality Enhancement</a:t>
            </a:r>
          </a:p>
          <a:p>
            <a:pPr marL="0" indent="0">
              <a:buNone/>
            </a:pPr>
            <a:endParaRPr lang="en-US" sz="2400" dirty="0" smtClean="0">
              <a:sym typeface="Wingdings" panose="05000000000000000000" pitchFamily="2" charset="2"/>
            </a:endParaRPr>
          </a:p>
          <a:p>
            <a:r>
              <a:rPr lang="en-US" sz="2400" dirty="0" smtClean="0">
                <a:sym typeface="Wingdings" panose="05000000000000000000" pitchFamily="2" charset="2"/>
              </a:rPr>
              <a:t>August 27, 1:00 PM – Data Entry – Programs using Outputs </a:t>
            </a:r>
          </a:p>
          <a:p>
            <a:pPr marL="0" indent="0">
              <a:buNone/>
            </a:pPr>
            <a:endParaRPr lang="en-US" sz="2400" dirty="0" smtClean="0">
              <a:sym typeface="Wingdings" panose="05000000000000000000" pitchFamily="2" charset="2"/>
            </a:endParaRPr>
          </a:p>
          <a:p>
            <a:r>
              <a:rPr lang="en-US" sz="2400" dirty="0" smtClean="0">
                <a:sym typeface="Wingdings" panose="05000000000000000000" pitchFamily="2" charset="2"/>
              </a:rPr>
              <a:t>September 1, 10:00 AM – Cases Data Reports</a:t>
            </a:r>
          </a:p>
          <a:p>
            <a:endParaRPr lang="en-US" sz="2400" dirty="0"/>
          </a:p>
          <a:p>
            <a:endParaRPr lang="en-US" sz="2400" dirty="0"/>
          </a:p>
        </p:txBody>
      </p:sp>
    </p:spTree>
    <p:extLst>
      <p:ext uri="{BB962C8B-B14F-4D97-AF65-F5344CB8AC3E}">
        <p14:creationId xmlns:p14="http://schemas.microsoft.com/office/powerpoint/2010/main" val="2949562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FY15 Numbers Served Matrix</a:t>
            </a:r>
            <a:endParaRPr lang="en-US" sz="4400" b="1" dirty="0">
              <a:solidFill>
                <a:srgbClr val="660066"/>
              </a:solidFill>
            </a:endParaRPr>
          </a:p>
        </p:txBody>
      </p:sp>
    </p:spTree>
    <p:extLst>
      <p:ext uri="{BB962C8B-B14F-4D97-AF65-F5344CB8AC3E}">
        <p14:creationId xmlns:p14="http://schemas.microsoft.com/office/powerpoint/2010/main" val="574922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b="1" dirty="0">
                <a:solidFill>
                  <a:srgbClr val="660066"/>
                </a:solidFill>
              </a:rPr>
              <a:t>FY 15 Numbers Served Matrix</a:t>
            </a:r>
          </a:p>
        </p:txBody>
      </p:sp>
      <p:sp>
        <p:nvSpPr>
          <p:cNvPr id="3" name="Content Placeholder 2"/>
          <p:cNvSpPr>
            <a:spLocks noGrp="1"/>
          </p:cNvSpPr>
          <p:nvPr>
            <p:ph idx="1"/>
          </p:nvPr>
        </p:nvSpPr>
        <p:spPr/>
        <p:txBody>
          <a:bodyPr>
            <a:normAutofit lnSpcReduction="10000"/>
          </a:bodyPr>
          <a:lstStyle/>
          <a:p>
            <a:r>
              <a:rPr lang="en-US" dirty="0" smtClean="0"/>
              <a:t>Due September 18</a:t>
            </a:r>
          </a:p>
          <a:p>
            <a:r>
              <a:rPr lang="en-US" dirty="0" smtClean="0"/>
              <a:t>Considered part of the partnership’s Annual Report</a:t>
            </a:r>
          </a:p>
          <a:p>
            <a:r>
              <a:rPr lang="en-US" dirty="0" smtClean="0"/>
              <a:t>Read Instructions Tab carefully – note the difference between:</a:t>
            </a:r>
          </a:p>
          <a:p>
            <a:pPr lvl="1"/>
            <a:r>
              <a:rPr lang="en-US" dirty="0" smtClean="0"/>
              <a:t>Numbers served (unduplicated count)</a:t>
            </a:r>
          </a:p>
          <a:p>
            <a:pPr lvl="1"/>
            <a:r>
              <a:rPr lang="en-US" dirty="0" smtClean="0"/>
              <a:t>Attendance (duplicated count)</a:t>
            </a:r>
          </a:p>
          <a:p>
            <a:r>
              <a:rPr lang="en-US" dirty="0" smtClean="0"/>
              <a:t>Note changes to Child Care Training section</a:t>
            </a:r>
          </a:p>
          <a:p>
            <a:r>
              <a:rPr lang="en-US" dirty="0" smtClean="0"/>
              <a:t>Added Raising a Reader</a:t>
            </a:r>
            <a:endParaRPr lang="en-US" dirty="0"/>
          </a:p>
        </p:txBody>
      </p:sp>
    </p:spTree>
    <p:extLst>
      <p:ext uri="{BB962C8B-B14F-4D97-AF65-F5344CB8AC3E}">
        <p14:creationId xmlns:p14="http://schemas.microsoft.com/office/powerpoint/2010/main" val="3401410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FY15 Annual Report Update</a:t>
            </a:r>
            <a:endParaRPr lang="en-US" sz="4400" b="1" dirty="0">
              <a:solidFill>
                <a:srgbClr val="660066"/>
              </a:solidFill>
            </a:endParaRPr>
          </a:p>
        </p:txBody>
      </p:sp>
    </p:spTree>
    <p:extLst>
      <p:ext uri="{BB962C8B-B14F-4D97-AF65-F5344CB8AC3E}">
        <p14:creationId xmlns:p14="http://schemas.microsoft.com/office/powerpoint/2010/main" val="174484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Makes A Good Nonprofit Annual Report?</a:t>
            </a:r>
            <a:endParaRPr lang="en-US"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en-US" b="1" dirty="0" smtClean="0"/>
              <a:t>Your </a:t>
            </a:r>
            <a:r>
              <a:rPr lang="en-US" b="1" dirty="0"/>
              <a:t>program successes – results </a:t>
            </a:r>
            <a:r>
              <a:rPr lang="en-US" b="1" dirty="0" smtClean="0"/>
              <a:t>/ testimonials</a:t>
            </a:r>
          </a:p>
          <a:p>
            <a:pPr marL="514350" indent="-514350">
              <a:buAutoNum type="arabicPeriod"/>
            </a:pPr>
            <a:r>
              <a:rPr lang="en-US" b="1" dirty="0" smtClean="0"/>
              <a:t>Finances</a:t>
            </a:r>
          </a:p>
          <a:p>
            <a:pPr marL="514350" indent="-514350">
              <a:buAutoNum type="arabicPeriod"/>
            </a:pPr>
            <a:r>
              <a:rPr lang="en-US" b="1" dirty="0" smtClean="0"/>
              <a:t>Thank </a:t>
            </a:r>
            <a:r>
              <a:rPr lang="en-US" b="1" dirty="0"/>
              <a:t>your </a:t>
            </a:r>
            <a:r>
              <a:rPr lang="en-US" b="1" dirty="0" smtClean="0"/>
              <a:t>donors</a:t>
            </a:r>
          </a:p>
          <a:p>
            <a:pPr marL="0" indent="0">
              <a:buNone/>
            </a:pPr>
            <a:r>
              <a:rPr lang="en-US" b="1" u="sng" dirty="0"/>
              <a:t>What else is important</a:t>
            </a:r>
            <a:r>
              <a:rPr lang="en-US" b="1" u="sng" dirty="0" smtClean="0"/>
              <a:t>?</a:t>
            </a:r>
          </a:p>
          <a:p>
            <a:pPr lvl="1"/>
            <a:r>
              <a:rPr lang="en-US" sz="2600" b="1" dirty="0" smtClean="0"/>
              <a:t>Photos </a:t>
            </a:r>
            <a:r>
              <a:rPr lang="en-US" sz="2600" b="1" dirty="0"/>
              <a:t>and </a:t>
            </a:r>
            <a:r>
              <a:rPr lang="en-US" sz="2600" b="1" dirty="0" smtClean="0"/>
              <a:t>quotes</a:t>
            </a:r>
          </a:p>
          <a:p>
            <a:pPr lvl="1"/>
            <a:r>
              <a:rPr lang="en-US" sz="2600" b="1" dirty="0" smtClean="0"/>
              <a:t>Different </a:t>
            </a:r>
            <a:r>
              <a:rPr lang="en-US" sz="2600" b="1" dirty="0"/>
              <a:t>versions – web and </a:t>
            </a:r>
            <a:r>
              <a:rPr lang="en-US" sz="2600" b="1" dirty="0" smtClean="0"/>
              <a:t>print</a:t>
            </a:r>
          </a:p>
          <a:p>
            <a:pPr lvl="1"/>
            <a:r>
              <a:rPr lang="en-US" sz="2600" b="1" dirty="0" smtClean="0"/>
              <a:t>Length</a:t>
            </a:r>
          </a:p>
          <a:p>
            <a:pPr lvl="1"/>
            <a:r>
              <a:rPr lang="en-US" sz="2600" b="1" dirty="0" smtClean="0"/>
              <a:t>Get </a:t>
            </a:r>
            <a:r>
              <a:rPr lang="en-US" sz="2600" b="1" dirty="0"/>
              <a:t>your donor’s names </a:t>
            </a:r>
            <a:r>
              <a:rPr lang="en-US" sz="2600" b="1" dirty="0" smtClean="0"/>
              <a:t>correct</a:t>
            </a:r>
          </a:p>
          <a:p>
            <a:pPr lvl="1"/>
            <a:r>
              <a:rPr lang="en-US" sz="2600" b="1" dirty="0" smtClean="0"/>
              <a:t>Tell </a:t>
            </a:r>
            <a:r>
              <a:rPr lang="en-US" sz="2600" b="1" dirty="0"/>
              <a:t>your readers how they can </a:t>
            </a:r>
            <a:r>
              <a:rPr lang="en-US" sz="2600" b="1" dirty="0" smtClean="0"/>
              <a:t>help</a:t>
            </a:r>
            <a:endParaRPr lang="en-US" dirty="0"/>
          </a:p>
        </p:txBody>
      </p:sp>
    </p:spTree>
    <p:extLst>
      <p:ext uri="{BB962C8B-B14F-4D97-AF65-F5344CB8AC3E}">
        <p14:creationId xmlns:p14="http://schemas.microsoft.com/office/powerpoint/2010/main" val="1977763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Feedback on Template to meet Goals – </a:t>
            </a:r>
            <a:r>
              <a:rPr lang="en-US" sz="3100" b="1" i="1" dirty="0" smtClean="0"/>
              <a:t>bullets below offered on the call</a:t>
            </a:r>
            <a:endParaRPr lang="en-US" sz="3100" i="1" dirty="0"/>
          </a:p>
        </p:txBody>
      </p:sp>
      <p:sp>
        <p:nvSpPr>
          <p:cNvPr id="3" name="Content Placeholder 2"/>
          <p:cNvSpPr>
            <a:spLocks noGrp="1"/>
          </p:cNvSpPr>
          <p:nvPr>
            <p:ph idx="1"/>
          </p:nvPr>
        </p:nvSpPr>
        <p:spPr/>
        <p:txBody>
          <a:bodyPr>
            <a:normAutofit fontScale="47500" lnSpcReduction="20000"/>
          </a:bodyPr>
          <a:lstStyle/>
          <a:p>
            <a:r>
              <a:rPr lang="en-US" dirty="0" smtClean="0"/>
              <a:t>Template should be more community driven, take this audience into account. </a:t>
            </a:r>
          </a:p>
          <a:p>
            <a:r>
              <a:rPr lang="en-US" dirty="0" smtClean="0"/>
              <a:t>Too pigeonholed on audience</a:t>
            </a:r>
          </a:p>
          <a:p>
            <a:r>
              <a:rPr lang="en-US" dirty="0" smtClean="0"/>
              <a:t>Program pages (take out formulaic pieces?), 1/3 to ½ is formula…at community level needs more testimonial, highlights, stories from parents, teachers, kids. </a:t>
            </a:r>
          </a:p>
          <a:p>
            <a:r>
              <a:rPr lang="en-US" dirty="0" smtClean="0"/>
              <a:t>Sheet to capture key numbers elsewhere (matrix)</a:t>
            </a:r>
          </a:p>
          <a:p>
            <a:r>
              <a:rPr lang="en-US" dirty="0" smtClean="0"/>
              <a:t>Annual report can’t be all things for all audiences, end up doing all things poorly. </a:t>
            </a:r>
          </a:p>
          <a:p>
            <a:r>
              <a:rPr lang="en-US" dirty="0" smtClean="0"/>
              <a:t>Intent was to (be able to) use program pages as standalone pieces. </a:t>
            </a:r>
          </a:p>
          <a:p>
            <a:r>
              <a:rPr lang="en-US" dirty="0" smtClean="0"/>
              <a:t>How is First Steps getting into the community and helping a dire situation…different options on template to meet different needs, address different audiences. </a:t>
            </a:r>
          </a:p>
          <a:p>
            <a:r>
              <a:rPr lang="en-US" dirty="0" smtClean="0"/>
              <a:t>Need some level of consistency. </a:t>
            </a:r>
          </a:p>
          <a:p>
            <a:r>
              <a:rPr lang="en-US" dirty="0" smtClean="0"/>
              <a:t>New template flashier, but possibly need to decouple accountability and PR audiences. </a:t>
            </a:r>
          </a:p>
          <a:p>
            <a:r>
              <a:rPr lang="en-US" dirty="0" smtClean="0"/>
              <a:t>Like preparing a resume… No problem with each partnership having a local PR doc that includes information from the annual report. </a:t>
            </a:r>
          </a:p>
          <a:p>
            <a:r>
              <a:rPr lang="en-US" dirty="0" smtClean="0"/>
              <a:t>Tone and content may need to vary to take local context into account. </a:t>
            </a:r>
          </a:p>
          <a:p>
            <a:r>
              <a:rPr lang="en-US" dirty="0" smtClean="0"/>
              <a:t>Moving from state annual report to non-profit annual report. </a:t>
            </a:r>
          </a:p>
          <a:p>
            <a:r>
              <a:rPr lang="en-US" dirty="0" smtClean="0"/>
              <a:t>Call later this week?</a:t>
            </a:r>
            <a:endParaRPr lang="en-US" dirty="0"/>
          </a:p>
        </p:txBody>
      </p:sp>
    </p:spTree>
    <p:extLst>
      <p:ext uri="{BB962C8B-B14F-4D97-AF65-F5344CB8AC3E}">
        <p14:creationId xmlns:p14="http://schemas.microsoft.com/office/powerpoint/2010/main" val="299308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Thank you for your Feedback!</a:t>
            </a:r>
            <a:endParaRPr lang="en-US" dirty="0"/>
          </a:p>
        </p:txBody>
      </p:sp>
      <p:sp>
        <p:nvSpPr>
          <p:cNvPr id="3" name="Content Placeholder 2"/>
          <p:cNvSpPr>
            <a:spLocks noGrp="1"/>
          </p:cNvSpPr>
          <p:nvPr>
            <p:ph idx="1"/>
          </p:nvPr>
        </p:nvSpPr>
        <p:spPr/>
        <p:txBody>
          <a:bodyPr>
            <a:normAutofit lnSpcReduction="10000"/>
          </a:bodyPr>
          <a:lstStyle/>
          <a:p>
            <a:pPr marL="0" indent="0" algn="ctr">
              <a:buNone/>
            </a:pPr>
            <a:endParaRPr lang="en-US" dirty="0"/>
          </a:p>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endParaRPr lang="en-US" dirty="0" smtClean="0"/>
          </a:p>
          <a:p>
            <a:pPr marL="0" indent="0" algn="ctr">
              <a:buNone/>
            </a:pPr>
            <a:r>
              <a:rPr lang="en-US" dirty="0" smtClean="0"/>
              <a:t>Updated template to be released Monday, August 24</a:t>
            </a:r>
          </a:p>
          <a:p>
            <a:pPr marL="0" indent="0" algn="ctr">
              <a:buNone/>
            </a:pPr>
            <a:endParaRPr lang="en-US" dirty="0" smtClean="0"/>
          </a:p>
          <a:p>
            <a:pPr marL="0" indent="0" algn="ctr">
              <a:buNone/>
            </a:pPr>
            <a:r>
              <a:rPr lang="en-US" sz="2000" i="1" dirty="0" smtClean="0"/>
              <a:t>As in years past, we will populate certain sections for you.</a:t>
            </a:r>
          </a:p>
        </p:txBody>
      </p:sp>
    </p:spTree>
    <p:extLst>
      <p:ext uri="{BB962C8B-B14F-4D97-AF65-F5344CB8AC3E}">
        <p14:creationId xmlns:p14="http://schemas.microsoft.com/office/powerpoint/2010/main" val="333561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School Readiness Public Information Campaign</a:t>
            </a:r>
            <a:endParaRPr lang="en-US" sz="4400" b="1" dirty="0">
              <a:solidFill>
                <a:srgbClr val="660066"/>
              </a:solidFill>
            </a:endParaRPr>
          </a:p>
        </p:txBody>
      </p:sp>
    </p:spTree>
    <p:extLst>
      <p:ext uri="{BB962C8B-B14F-4D97-AF65-F5344CB8AC3E}">
        <p14:creationId xmlns:p14="http://schemas.microsoft.com/office/powerpoint/2010/main" val="1041766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err="1" smtClean="0">
                <a:solidFill>
                  <a:srgbClr val="660066"/>
                </a:solidFill>
                <a:latin typeface="+mj-lt"/>
              </a:rPr>
              <a:t>BabyNet</a:t>
            </a:r>
            <a:r>
              <a:rPr lang="en-US" sz="4400" b="1" dirty="0" smtClean="0">
                <a:solidFill>
                  <a:srgbClr val="660066"/>
                </a:solidFill>
                <a:latin typeface="+mj-lt"/>
              </a:rPr>
              <a:t> Update</a:t>
            </a:r>
            <a:endParaRPr lang="en-US" sz="4400" b="1" dirty="0">
              <a:solidFill>
                <a:srgbClr val="660066"/>
              </a:solidFill>
            </a:endParaRPr>
          </a:p>
        </p:txBody>
      </p:sp>
    </p:spTree>
    <p:extLst>
      <p:ext uri="{BB962C8B-B14F-4D97-AF65-F5344CB8AC3E}">
        <p14:creationId xmlns:p14="http://schemas.microsoft.com/office/powerpoint/2010/main" val="417648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458200" cy="762000"/>
          </a:xfrm>
        </p:spPr>
        <p:txBody>
          <a:bodyPr>
            <a:normAutofit fontScale="90000"/>
          </a:bodyPr>
          <a:lstStyle/>
          <a:p>
            <a:r>
              <a:rPr lang="en-US" b="1" u="sng" dirty="0" smtClean="0">
                <a:solidFill>
                  <a:srgbClr val="660066"/>
                </a:solidFill>
                <a:effectLst>
                  <a:outerShdw blurRad="38100" dist="38100" dir="2700000" algn="tl">
                    <a:srgbClr val="000000">
                      <a:alpha val="43137"/>
                    </a:srgbClr>
                  </a:outerShdw>
                </a:effectLst>
              </a:rPr>
              <a:t/>
            </a:r>
            <a:br>
              <a:rPr lang="en-US" b="1" u="sng" dirty="0" smtClean="0">
                <a:solidFill>
                  <a:srgbClr val="660066"/>
                </a:solidFill>
                <a:effectLst>
                  <a:outerShdw blurRad="38100" dist="38100" dir="2700000" algn="tl">
                    <a:srgbClr val="000000">
                      <a:alpha val="43137"/>
                    </a:srgbClr>
                  </a:outerShdw>
                </a:effectLst>
              </a:rPr>
            </a:br>
            <a:r>
              <a:rPr lang="en-US" b="1" u="sng" dirty="0" smtClean="0">
                <a:solidFill>
                  <a:srgbClr val="660066"/>
                </a:solidFill>
                <a:effectLst>
                  <a:outerShdw blurRad="38100" dist="38100" dir="2700000" algn="tl">
                    <a:srgbClr val="000000">
                      <a:alpha val="43137"/>
                    </a:srgbClr>
                  </a:outerShdw>
                </a:effectLst>
              </a:rPr>
              <a:t>Today’s</a:t>
            </a:r>
            <a:r>
              <a:rPr lang="en-US" b="1" u="sng" dirty="0" smtClean="0">
                <a:solidFill>
                  <a:srgbClr val="C00000"/>
                </a:solidFill>
                <a:effectLst>
                  <a:outerShdw blurRad="38100" dist="38100" dir="2700000" algn="tl">
                    <a:srgbClr val="000000">
                      <a:alpha val="43137"/>
                    </a:srgbClr>
                  </a:outerShdw>
                </a:effectLst>
              </a:rPr>
              <a:t> </a:t>
            </a:r>
            <a:r>
              <a:rPr lang="en-US" b="1" u="sng" dirty="0" smtClean="0">
                <a:solidFill>
                  <a:srgbClr val="660066"/>
                </a:solidFill>
                <a:effectLst>
                  <a:outerShdw blurRad="38100" dist="38100" dir="2700000" algn="tl">
                    <a:srgbClr val="000000">
                      <a:alpha val="43137"/>
                    </a:srgbClr>
                  </a:outerShdw>
                </a:effectLst>
              </a:rPr>
              <a:t>Agenda</a:t>
            </a:r>
            <a:r>
              <a:rPr lang="en-US" b="1" u="sng" dirty="0" smtClean="0">
                <a:solidFill>
                  <a:srgbClr val="C00000"/>
                </a:solidFill>
                <a:effectLst>
                  <a:outerShdw blurRad="38100" dist="38100" dir="2700000" algn="tl">
                    <a:srgbClr val="000000">
                      <a:alpha val="43137"/>
                    </a:srgbClr>
                  </a:outerShdw>
                </a:effectLst>
              </a:rPr>
              <a:t/>
            </a:r>
            <a:br>
              <a:rPr lang="en-US" b="1" u="sng" dirty="0" smtClean="0">
                <a:solidFill>
                  <a:srgbClr val="C00000"/>
                </a:solidFill>
                <a:effectLst>
                  <a:outerShdw blurRad="38100" dist="38100" dir="2700000" algn="tl">
                    <a:srgbClr val="000000">
                      <a:alpha val="43137"/>
                    </a:srgbClr>
                  </a:outerShdw>
                </a:effectLst>
              </a:rPr>
            </a:br>
            <a:endParaRPr lang="en-US" b="1" u="sng" dirty="0">
              <a:solidFill>
                <a:srgbClr val="C0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43000"/>
            <a:ext cx="8458200" cy="5334000"/>
          </a:xfrm>
        </p:spPr>
        <p:txBody>
          <a:bodyPr>
            <a:noAutofit/>
          </a:bodyPr>
          <a:lstStyle/>
          <a:p>
            <a:pPr marL="0" indent="0">
              <a:spcBef>
                <a:spcPts val="0"/>
              </a:spcBef>
              <a:buNone/>
            </a:pPr>
            <a:endParaRPr lang="en-US" sz="2400" b="1" dirty="0"/>
          </a:p>
          <a:p>
            <a:pPr marL="457200" lvl="1" indent="0">
              <a:spcBef>
                <a:spcPts val="0"/>
              </a:spcBef>
              <a:buNone/>
            </a:pPr>
            <a:endParaRPr lang="en-US" sz="2000" i="1" dirty="0" smtClean="0"/>
          </a:p>
        </p:txBody>
      </p:sp>
      <p:sp>
        <p:nvSpPr>
          <p:cNvPr id="4" name="TextBox 3"/>
          <p:cNvSpPr txBox="1"/>
          <p:nvPr/>
        </p:nvSpPr>
        <p:spPr>
          <a:xfrm>
            <a:off x="457200" y="838200"/>
            <a:ext cx="8153400" cy="6217087"/>
          </a:xfrm>
          <a:prstGeom prst="rect">
            <a:avLst/>
          </a:prstGeom>
          <a:noFill/>
        </p:spPr>
        <p:txBody>
          <a:bodyPr wrap="square" rtlCol="0">
            <a:spAutoFit/>
          </a:bodyPr>
          <a:lstStyle/>
          <a:p>
            <a:pPr marL="457200" lvl="0" indent="-457200">
              <a:buFont typeface="+mj-lt"/>
              <a:buAutoNum type="arabicPeriod"/>
            </a:pPr>
            <a:r>
              <a:rPr lang="en-US" b="1" i="1" dirty="0" smtClean="0">
                <a:solidFill>
                  <a:prstClr val="black"/>
                </a:solidFill>
              </a:rPr>
              <a:t>W</a:t>
            </a:r>
            <a:r>
              <a:rPr lang="en-US" b="1" i="1" dirty="0" smtClean="0"/>
              <a:t>elcome </a:t>
            </a:r>
            <a:r>
              <a:rPr lang="en-US" b="1" i="1" dirty="0"/>
              <a:t>and I</a:t>
            </a:r>
            <a:r>
              <a:rPr lang="en-US" b="1" i="1" dirty="0" smtClean="0"/>
              <a:t>ntroductions</a:t>
            </a:r>
          </a:p>
          <a:p>
            <a:pPr marL="342900" lvl="0" indent="-342900">
              <a:buFont typeface="+mj-lt"/>
              <a:buAutoNum type="arabicPeriod"/>
            </a:pPr>
            <a:endParaRPr lang="en-US" b="1" i="1" dirty="0" smtClean="0"/>
          </a:p>
          <a:p>
            <a:pPr marL="457200" lvl="0" indent="-457200">
              <a:buFont typeface="+mj-lt"/>
              <a:buAutoNum type="arabicPeriod"/>
            </a:pPr>
            <a:r>
              <a:rPr lang="en-US" b="1" i="1" dirty="0" smtClean="0"/>
              <a:t>Finance Update</a:t>
            </a:r>
          </a:p>
          <a:p>
            <a:pPr marL="457200" lvl="0" indent="-457200">
              <a:buFont typeface="+mj-lt"/>
              <a:buAutoNum type="arabicPeriod"/>
            </a:pPr>
            <a:endParaRPr lang="en-US" b="1" i="1" dirty="0"/>
          </a:p>
          <a:p>
            <a:pPr marL="457200" lvl="0" indent="-457200">
              <a:buFont typeface="+mj-lt"/>
              <a:buAutoNum type="arabicPeriod"/>
            </a:pPr>
            <a:r>
              <a:rPr lang="en-US" b="1" i="1" dirty="0" smtClean="0"/>
              <a:t>Readiness  Assessment Update</a:t>
            </a:r>
          </a:p>
          <a:p>
            <a:pPr marL="457200" lvl="0" indent="-457200">
              <a:buFont typeface="+mj-lt"/>
              <a:buAutoNum type="arabicPeriod"/>
            </a:pPr>
            <a:endParaRPr lang="en-US" b="1" i="1" dirty="0"/>
          </a:p>
          <a:p>
            <a:pPr marL="457200" lvl="0" indent="-457200">
              <a:buFont typeface="+mj-lt"/>
              <a:buAutoNum type="arabicPeriod"/>
            </a:pPr>
            <a:r>
              <a:rPr lang="en-US" b="1" i="1" dirty="0" smtClean="0"/>
              <a:t>4K Update</a:t>
            </a:r>
          </a:p>
          <a:p>
            <a:pPr marL="457200" lvl="0" indent="-457200">
              <a:buFont typeface="+mj-lt"/>
              <a:buAutoNum type="arabicPeriod"/>
            </a:pPr>
            <a:endParaRPr lang="en-US" b="1" i="1" dirty="0"/>
          </a:p>
          <a:p>
            <a:pPr marL="457200" lvl="0" indent="-457200">
              <a:buFont typeface="+mj-lt"/>
              <a:buAutoNum type="arabicPeriod"/>
            </a:pPr>
            <a:r>
              <a:rPr lang="en-US" b="1" i="1" dirty="0" smtClean="0"/>
              <a:t>Data </a:t>
            </a:r>
            <a:r>
              <a:rPr lang="en-US" b="1" i="1" dirty="0"/>
              <a:t>System </a:t>
            </a:r>
            <a:r>
              <a:rPr lang="en-US" b="1" i="1" dirty="0" smtClean="0"/>
              <a:t>Updates </a:t>
            </a:r>
            <a:r>
              <a:rPr lang="en-US" b="1" i="1" dirty="0"/>
              <a:t>and Training Dates</a:t>
            </a:r>
          </a:p>
          <a:p>
            <a:pPr marL="457200" lvl="0" indent="-457200">
              <a:buFont typeface="+mj-lt"/>
              <a:buAutoNum type="arabicPeriod"/>
            </a:pPr>
            <a:endParaRPr lang="en-US" b="1" i="1" dirty="0"/>
          </a:p>
          <a:p>
            <a:pPr marL="457200" lvl="0" indent="-457200">
              <a:buFont typeface="+mj-lt"/>
              <a:buAutoNum type="arabicPeriod"/>
            </a:pPr>
            <a:r>
              <a:rPr lang="en-US" b="1" i="1" dirty="0" smtClean="0"/>
              <a:t>Numbers Served Matrix</a:t>
            </a:r>
          </a:p>
          <a:p>
            <a:pPr marL="457200" lvl="0" indent="-457200">
              <a:buFont typeface="+mj-lt"/>
              <a:buAutoNum type="arabicPeriod"/>
            </a:pPr>
            <a:endParaRPr lang="en-US" b="1" i="1" dirty="0" smtClean="0"/>
          </a:p>
          <a:p>
            <a:pPr marL="457200" lvl="0" indent="-457200">
              <a:buFont typeface="+mj-lt"/>
              <a:buAutoNum type="arabicPeriod"/>
            </a:pPr>
            <a:r>
              <a:rPr lang="en-US" b="1" i="1" dirty="0" smtClean="0"/>
              <a:t>FY 15 Annual Report </a:t>
            </a:r>
          </a:p>
          <a:p>
            <a:pPr marL="457200" lvl="0" indent="-457200">
              <a:buFont typeface="+mj-lt"/>
              <a:buAutoNum type="arabicPeriod"/>
            </a:pPr>
            <a:endParaRPr lang="en-US" b="1" i="1" dirty="0" smtClean="0"/>
          </a:p>
          <a:p>
            <a:pPr marL="457200" lvl="0" indent="-457200">
              <a:buFont typeface="+mj-lt"/>
              <a:buAutoNum type="arabicPeriod"/>
            </a:pPr>
            <a:r>
              <a:rPr lang="en-US" b="1" i="1" dirty="0" smtClean="0"/>
              <a:t>School Readiness Public Information Campaign</a:t>
            </a:r>
          </a:p>
          <a:p>
            <a:pPr marL="457200" lvl="0" indent="-457200">
              <a:buFont typeface="+mj-lt"/>
              <a:buAutoNum type="arabicPeriod"/>
            </a:pPr>
            <a:endParaRPr lang="en-US" b="1" i="1" dirty="0"/>
          </a:p>
          <a:p>
            <a:pPr marL="457200" indent="-457200">
              <a:buFont typeface="+mj-lt"/>
              <a:buAutoNum type="arabicPeriod"/>
            </a:pPr>
            <a:r>
              <a:rPr lang="en-US" b="1" i="1" dirty="0"/>
              <a:t>Baby Net Update</a:t>
            </a:r>
          </a:p>
          <a:p>
            <a:pPr marL="457200" lvl="0" indent="-457200">
              <a:buFont typeface="+mj-lt"/>
              <a:buAutoNum type="arabicPeriod"/>
            </a:pPr>
            <a:endParaRPr lang="en-US" b="1" i="1" dirty="0" smtClean="0"/>
          </a:p>
          <a:p>
            <a:pPr marL="457200" lvl="0" indent="-457200">
              <a:buFont typeface="+mj-lt"/>
              <a:buAutoNum type="arabicPeriod"/>
            </a:pPr>
            <a:r>
              <a:rPr lang="en-US" b="1" i="1" dirty="0" smtClean="0"/>
              <a:t>Announcements </a:t>
            </a:r>
            <a:r>
              <a:rPr lang="en-US" b="1" i="1" dirty="0"/>
              <a:t>and </a:t>
            </a:r>
            <a:r>
              <a:rPr lang="en-US" b="1" i="1" dirty="0" smtClean="0"/>
              <a:t>Key Dates</a:t>
            </a:r>
          </a:p>
          <a:p>
            <a:pPr marL="457200" lvl="0" indent="-457200">
              <a:buFont typeface="+mj-lt"/>
              <a:buAutoNum type="arabicPeriod"/>
            </a:pPr>
            <a:endParaRPr lang="en-US" b="1" i="1" dirty="0"/>
          </a:p>
          <a:p>
            <a:pPr marL="457200" lvl="0" indent="-457200">
              <a:buFont typeface="+mj-lt"/>
              <a:buAutoNum type="arabicPeriod"/>
            </a:pPr>
            <a:r>
              <a:rPr lang="en-US" b="1" i="1" dirty="0" smtClean="0"/>
              <a:t>Technical Assistance and Professional Development</a:t>
            </a:r>
            <a:endParaRPr lang="en-US" b="1" i="1" dirty="0"/>
          </a:p>
          <a:p>
            <a:endParaRPr lang="en-US" sz="2000" b="1" i="1" dirty="0">
              <a:solidFill>
                <a:prstClr val="black"/>
              </a:solidFill>
            </a:endParaRPr>
          </a:p>
        </p:txBody>
      </p:sp>
    </p:spTree>
    <p:extLst>
      <p:ext uri="{BB962C8B-B14F-4D97-AF65-F5344CB8AC3E}">
        <p14:creationId xmlns:p14="http://schemas.microsoft.com/office/powerpoint/2010/main" val="3838934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660066"/>
                </a:solidFill>
                <a:effectLst>
                  <a:outerShdw blurRad="38100" dist="38100" dir="2700000" algn="tl">
                    <a:srgbClr val="000000">
                      <a:alpha val="43137"/>
                    </a:srgbClr>
                  </a:outerShdw>
                </a:effectLst>
              </a:rPr>
              <a:t>BabyNet Update</a:t>
            </a:r>
            <a:endParaRPr lang="en-US" dirty="0"/>
          </a:p>
        </p:txBody>
      </p:sp>
      <p:sp>
        <p:nvSpPr>
          <p:cNvPr id="3" name="Content Placeholder 2"/>
          <p:cNvSpPr>
            <a:spLocks noGrp="1"/>
          </p:cNvSpPr>
          <p:nvPr>
            <p:ph idx="1"/>
          </p:nvPr>
        </p:nvSpPr>
        <p:spPr>
          <a:xfrm>
            <a:off x="457200" y="1524000"/>
            <a:ext cx="8229600" cy="4525963"/>
          </a:xfrm>
        </p:spPr>
        <p:txBody>
          <a:bodyPr>
            <a:normAutofit/>
          </a:bodyPr>
          <a:lstStyle/>
          <a:p>
            <a:pPr marL="0" lvl="2" indent="0">
              <a:buNone/>
            </a:pPr>
            <a:r>
              <a:rPr lang="en-US" sz="3200" b="1" dirty="0" smtClean="0"/>
              <a:t>Planning with agency partners, state and local is underway to improve system intake.</a:t>
            </a:r>
          </a:p>
          <a:p>
            <a:pPr marL="0" lvl="2" indent="0">
              <a:buNone/>
            </a:pPr>
            <a:endParaRPr lang="en-US" sz="3200" b="1" dirty="0" smtClean="0"/>
          </a:p>
          <a:p>
            <a:pPr marL="457200" lvl="2" indent="-457200">
              <a:buFont typeface="Wingdings" panose="05000000000000000000" pitchFamily="2" charset="2"/>
              <a:buChar char="Ø"/>
            </a:pPr>
            <a:r>
              <a:rPr lang="en-US" sz="3200" b="1" dirty="0" smtClean="0"/>
              <a:t>Janice Kilburn 803-730-3084</a:t>
            </a:r>
            <a:r>
              <a:rPr lang="en-US" sz="3200" b="1" dirty="0"/>
              <a:t> </a:t>
            </a:r>
            <a:r>
              <a:rPr lang="en-US" sz="3200" b="1" dirty="0" smtClean="0"/>
              <a:t>and/or </a:t>
            </a:r>
          </a:p>
          <a:p>
            <a:pPr marL="457200" lvl="2" indent="-457200">
              <a:buFont typeface="Wingdings" panose="05000000000000000000" pitchFamily="2" charset="2"/>
              <a:buChar char="Ø"/>
            </a:pPr>
            <a:r>
              <a:rPr lang="en-US" sz="3200" b="1" dirty="0" smtClean="0"/>
              <a:t>Christie Duke at 803-734-4713 </a:t>
            </a:r>
          </a:p>
          <a:p>
            <a:pPr>
              <a:buFont typeface="Wingdings" panose="05000000000000000000" pitchFamily="2" charset="2"/>
              <a:buChar char="Ø"/>
            </a:pPr>
            <a:endParaRPr lang="en-US" b="1" dirty="0" smtClean="0"/>
          </a:p>
          <a:p>
            <a:pPr marL="0" indent="0">
              <a:buNone/>
            </a:pPr>
            <a:endParaRPr lang="en-US" dirty="0"/>
          </a:p>
          <a:p>
            <a:endParaRPr lang="en-US" dirty="0" smtClean="0"/>
          </a:p>
          <a:p>
            <a:pPr>
              <a:buNone/>
            </a:pPr>
            <a:endParaRPr lang="en-US" dirty="0"/>
          </a:p>
        </p:txBody>
      </p:sp>
    </p:spTree>
    <p:extLst>
      <p:ext uri="{BB962C8B-B14F-4D97-AF65-F5344CB8AC3E}">
        <p14:creationId xmlns:p14="http://schemas.microsoft.com/office/powerpoint/2010/main" val="1227489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solidFill>
                  <a:srgbClr val="660066"/>
                </a:solidFill>
                <a:effectLst>
                  <a:outerShdw blurRad="38100" dist="38100" dir="2700000" algn="tl">
                    <a:srgbClr val="000000">
                      <a:alpha val="43137"/>
                    </a:srgbClr>
                  </a:outerShdw>
                </a:effectLst>
              </a:rPr>
              <a:t>ANNOUNCEMENTS/Follow-Up</a:t>
            </a:r>
            <a:endParaRPr lang="en-US" sz="3600" dirty="0">
              <a:solidFill>
                <a:srgbClr val="660066"/>
              </a:solidFill>
            </a:endParaRPr>
          </a:p>
        </p:txBody>
      </p:sp>
      <p:sp>
        <p:nvSpPr>
          <p:cNvPr id="3" name="Content Placeholder 2"/>
          <p:cNvSpPr>
            <a:spLocks noGrp="1"/>
          </p:cNvSpPr>
          <p:nvPr>
            <p:ph idx="1"/>
          </p:nvPr>
        </p:nvSpPr>
        <p:spPr>
          <a:xfrm>
            <a:off x="533400" y="1752600"/>
            <a:ext cx="8229600" cy="4724400"/>
          </a:xfrm>
        </p:spPr>
        <p:txBody>
          <a:bodyPr>
            <a:normAutofit fontScale="40000" lnSpcReduction="20000"/>
          </a:bodyPr>
          <a:lstStyle/>
          <a:p>
            <a:pPr marL="0" indent="0">
              <a:buNone/>
            </a:pPr>
            <a:r>
              <a:rPr lang="en-US" sz="5000" b="1" dirty="0" smtClean="0"/>
              <a:t>NFP Webinar – August 26</a:t>
            </a:r>
            <a:r>
              <a:rPr lang="en-US" sz="5000" b="1" baseline="30000" dirty="0" smtClean="0"/>
              <a:t>th</a:t>
            </a:r>
          </a:p>
          <a:p>
            <a:pPr marL="0" indent="0">
              <a:buNone/>
            </a:pPr>
            <a:r>
              <a:rPr lang="en-US" sz="3500" dirty="0" smtClean="0"/>
              <a:t>Nurse-Family </a:t>
            </a:r>
            <a:r>
              <a:rPr lang="en-US" sz="3500" dirty="0"/>
              <a:t>Partnership Pay for Success Presentation for SC </a:t>
            </a:r>
            <a:r>
              <a:rPr lang="en-US" sz="3500" dirty="0" smtClean="0"/>
              <a:t>Local First Steps</a:t>
            </a:r>
            <a:endParaRPr lang="en-US" sz="3500" dirty="0"/>
          </a:p>
          <a:p>
            <a:pPr marL="0" indent="0">
              <a:buNone/>
            </a:pPr>
            <a:r>
              <a:rPr lang="en-US" sz="3500" dirty="0" smtClean="0"/>
              <a:t>Call </a:t>
            </a:r>
            <a:r>
              <a:rPr lang="en-US" sz="3500" dirty="0"/>
              <a:t>in number:  1-877-820-7831</a:t>
            </a:r>
          </a:p>
          <a:p>
            <a:pPr marL="0" indent="0">
              <a:buNone/>
            </a:pPr>
            <a:r>
              <a:rPr lang="en-US" sz="3500" dirty="0"/>
              <a:t>Password:  289921#</a:t>
            </a:r>
          </a:p>
          <a:p>
            <a:pPr marL="0" indent="0">
              <a:buNone/>
            </a:pPr>
            <a:r>
              <a:rPr lang="en-US" sz="2800" dirty="0" smtClean="0"/>
              <a:t> </a:t>
            </a:r>
            <a:r>
              <a:rPr lang="en-US" sz="3500" u="sng" dirty="0">
                <a:hlinkClick r:id="rId2"/>
              </a:rPr>
              <a:t>https://nurse-familypartnership.centurylinkccc.com/CenturylinkWeb/LisaSkinner</a:t>
            </a:r>
            <a:r>
              <a:rPr lang="en-US" sz="3500" dirty="0"/>
              <a:t>  </a:t>
            </a:r>
          </a:p>
          <a:p>
            <a:pPr marL="0" indent="0">
              <a:buNone/>
            </a:pPr>
            <a:endParaRPr lang="en-US" sz="3000" b="1" baseline="30000" dirty="0"/>
          </a:p>
          <a:p>
            <a:pPr marL="0" indent="0">
              <a:buNone/>
            </a:pPr>
            <a:r>
              <a:rPr lang="en-US" sz="5000" b="1" dirty="0" smtClean="0"/>
              <a:t>Executive Director Fall 2015 Meeting – September 9-10</a:t>
            </a:r>
          </a:p>
          <a:p>
            <a:pPr marL="0" indent="0">
              <a:buNone/>
            </a:pPr>
            <a:endParaRPr lang="en-US" sz="4000" b="1" dirty="0"/>
          </a:p>
          <a:p>
            <a:pPr marL="0" indent="0">
              <a:buNone/>
            </a:pPr>
            <a:r>
              <a:rPr lang="en-US" sz="5000" b="1" dirty="0" smtClean="0"/>
              <a:t>Parenting Conference – September 16 </a:t>
            </a:r>
          </a:p>
          <a:p>
            <a:pPr marL="0" indent="0">
              <a:buNone/>
            </a:pPr>
            <a:endParaRPr lang="en-US" sz="4000" b="1" dirty="0"/>
          </a:p>
          <a:p>
            <a:pPr marL="0" indent="0">
              <a:buNone/>
            </a:pPr>
            <a:r>
              <a:rPr lang="en-US" sz="5000" b="1" dirty="0" smtClean="0"/>
              <a:t>CTF Prevention Conference  - September </a:t>
            </a:r>
            <a:r>
              <a:rPr lang="en-US" sz="5000" b="1" dirty="0"/>
              <a:t>17-18 </a:t>
            </a:r>
            <a:r>
              <a:rPr lang="en-US" sz="3500" b="1" dirty="0" smtClean="0">
                <a:hlinkClick r:id="rId3"/>
              </a:rPr>
              <a:t>http</a:t>
            </a:r>
            <a:r>
              <a:rPr lang="en-US" sz="3500" b="1" dirty="0">
                <a:hlinkClick r:id="rId3"/>
              </a:rPr>
              <a:t>://www.scchildren.org/prevention_learning_center/conferences/2015_prevention_conference</a:t>
            </a:r>
            <a:r>
              <a:rPr lang="en-US" b="1" dirty="0" smtClean="0">
                <a:hlinkClick r:id="rId3"/>
              </a:rPr>
              <a:t>/</a:t>
            </a:r>
            <a:endParaRPr lang="en-US" b="1" dirty="0" smtClean="0"/>
          </a:p>
          <a:p>
            <a:pPr marL="0" indent="0">
              <a:buNone/>
            </a:pPr>
            <a:endParaRPr lang="en-US" b="1" dirty="0" smtClean="0"/>
          </a:p>
          <a:p>
            <a:pPr marL="0" indent="0">
              <a:buNone/>
            </a:pPr>
            <a:r>
              <a:rPr lang="en-US" sz="4200" b="1" dirty="0" smtClean="0"/>
              <a:t>ICS Early Childhood Research Symposium – October 15-16</a:t>
            </a:r>
          </a:p>
          <a:p>
            <a:pPr marL="0" indent="0">
              <a:buNone/>
            </a:pPr>
            <a:r>
              <a:rPr lang="en-US" sz="4000" b="1" dirty="0">
                <a:hlinkClick r:id="rId4"/>
              </a:rPr>
              <a:t>http://</a:t>
            </a:r>
            <a:r>
              <a:rPr lang="en-US" sz="4000" b="1" dirty="0" smtClean="0">
                <a:hlinkClick r:id="rId4"/>
              </a:rPr>
              <a:t>www.instituteforchildsuccess.org/sc-early-childhood-research-symposium.php</a:t>
            </a:r>
            <a:endParaRPr lang="en-US" sz="4000" b="1" dirty="0" smtClean="0"/>
          </a:p>
          <a:p>
            <a:pPr marL="0" indent="0">
              <a:buNone/>
            </a:pPr>
            <a:endParaRPr lang="en-US" sz="4000" b="1" dirty="0" smtClean="0"/>
          </a:p>
          <a:p>
            <a:pPr marL="0" indent="0">
              <a:buNone/>
            </a:pPr>
            <a:r>
              <a:rPr lang="en-US" sz="5000" b="1" dirty="0" smtClean="0"/>
              <a:t>Early Childhood Summit – November 2-3 details soon! </a:t>
            </a:r>
          </a:p>
          <a:p>
            <a:pPr marL="0" indent="0">
              <a:buNone/>
            </a:pPr>
            <a:endParaRPr lang="en-US" sz="4000" b="1" dirty="0" smtClean="0"/>
          </a:p>
          <a:p>
            <a:pPr marL="0" indent="0">
              <a:buNone/>
            </a:pPr>
            <a:r>
              <a:rPr lang="en-US" sz="5000" b="1" dirty="0" smtClean="0"/>
              <a:t>Other Announcements </a:t>
            </a:r>
            <a:endParaRPr lang="en-US" sz="5000" dirty="0"/>
          </a:p>
        </p:txBody>
      </p:sp>
    </p:spTree>
    <p:extLst>
      <p:ext uri="{BB962C8B-B14F-4D97-AF65-F5344CB8AC3E}">
        <p14:creationId xmlns:p14="http://schemas.microsoft.com/office/powerpoint/2010/main" val="1902752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solidFill>
                  <a:srgbClr val="660066"/>
                </a:solidFill>
                <a:effectLst>
                  <a:outerShdw blurRad="38100" dist="38100" dir="2700000" algn="tl">
                    <a:srgbClr val="000000">
                      <a:alpha val="43137"/>
                    </a:srgbClr>
                  </a:outerShdw>
                </a:effectLst>
              </a:rPr>
              <a:t>Strategic Planning Update</a:t>
            </a:r>
            <a:endParaRPr lang="en-US"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Remaining 2015 State Board Meetings:</a:t>
            </a:r>
          </a:p>
          <a:p>
            <a:r>
              <a:rPr lang="en-US" dirty="0" smtClean="0"/>
              <a:t>August 20</a:t>
            </a:r>
            <a:r>
              <a:rPr lang="en-US" baseline="30000" dirty="0" smtClean="0"/>
              <a:t>th</a:t>
            </a:r>
            <a:r>
              <a:rPr lang="en-US" dirty="0" smtClean="0"/>
              <a:t>– initial reports from work teams</a:t>
            </a:r>
          </a:p>
          <a:p>
            <a:r>
              <a:rPr lang="en-US" dirty="0" smtClean="0"/>
              <a:t>October 15-16– determine strategic priorities</a:t>
            </a:r>
          </a:p>
          <a:p>
            <a:r>
              <a:rPr lang="en-US" dirty="0" smtClean="0"/>
              <a:t>December 3</a:t>
            </a:r>
            <a:r>
              <a:rPr lang="en-US" baseline="30000" dirty="0" smtClean="0"/>
              <a:t>rd</a:t>
            </a:r>
            <a:r>
              <a:rPr lang="en-US" dirty="0" smtClean="0"/>
              <a:t> Annual Meeting – adoption of strategic </a:t>
            </a:r>
            <a:r>
              <a:rPr lang="en-US" dirty="0"/>
              <a:t>p</a:t>
            </a:r>
            <a:r>
              <a:rPr lang="en-US" dirty="0" smtClean="0"/>
              <a:t>lan</a:t>
            </a:r>
          </a:p>
          <a:p>
            <a:endParaRPr lang="en-US" dirty="0"/>
          </a:p>
          <a:p>
            <a:pPr marL="0" indent="0">
              <a:buNone/>
            </a:pPr>
            <a:r>
              <a:rPr lang="en-US" dirty="0" smtClean="0"/>
              <a:t>Executive Directors serving on all work teams. September 9-10 update to all EDs during fall meeting.</a:t>
            </a:r>
            <a:endParaRPr lang="en-US" dirty="0"/>
          </a:p>
        </p:txBody>
      </p:sp>
    </p:spTree>
    <p:extLst>
      <p:ext uri="{BB962C8B-B14F-4D97-AF65-F5344CB8AC3E}">
        <p14:creationId xmlns:p14="http://schemas.microsoft.com/office/powerpoint/2010/main" val="4264575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u="sng" dirty="0" smtClean="0">
                <a:solidFill>
                  <a:srgbClr val="660066"/>
                </a:solidFill>
                <a:effectLst>
                  <a:outerShdw blurRad="38100" dist="38100" dir="2700000" algn="tl">
                    <a:srgbClr val="000000">
                      <a:alpha val="43137"/>
                    </a:srgbClr>
                  </a:outerShdw>
                </a:effectLst>
              </a:rPr>
              <a:t>Key Partnership Dates through 2015</a:t>
            </a:r>
            <a:endParaRPr lang="en-US" sz="4000"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43000"/>
            <a:ext cx="8458200" cy="5029200"/>
          </a:xfrm>
        </p:spPr>
        <p:txBody>
          <a:bodyPr>
            <a:noAutofit/>
          </a:bodyPr>
          <a:lstStyle/>
          <a:p>
            <a:r>
              <a:rPr lang="en-US" sz="2400" b="1" dirty="0" smtClean="0"/>
              <a:t>August 31: </a:t>
            </a:r>
            <a:r>
              <a:rPr lang="en-US" sz="2400" dirty="0" smtClean="0"/>
              <a:t>Child Care Training Plans/Draft Priority Goals due</a:t>
            </a:r>
          </a:p>
          <a:p>
            <a:r>
              <a:rPr lang="en-US" sz="2400" b="1" dirty="0" smtClean="0"/>
              <a:t>September 1: </a:t>
            </a:r>
            <a:r>
              <a:rPr lang="en-US" sz="2400" dirty="0" smtClean="0"/>
              <a:t>Deadline to enter Vendors, Projected to Serve numbers for all strategies</a:t>
            </a:r>
          </a:p>
          <a:p>
            <a:r>
              <a:rPr lang="en-US" sz="2400" b="1" dirty="0" smtClean="0"/>
              <a:t>September 9-10</a:t>
            </a:r>
            <a:r>
              <a:rPr lang="en-US" sz="2400" dirty="0" smtClean="0"/>
              <a:t>:  Executive Director Fall 2015 Meeting</a:t>
            </a:r>
          </a:p>
          <a:p>
            <a:r>
              <a:rPr lang="en-US" sz="2400" b="1" dirty="0" smtClean="0"/>
              <a:t>September 16</a:t>
            </a:r>
            <a:r>
              <a:rPr lang="en-US" sz="2400" dirty="0" smtClean="0"/>
              <a:t>: Parenting Conference</a:t>
            </a:r>
          </a:p>
          <a:p>
            <a:r>
              <a:rPr lang="en-US" sz="2400" b="1" dirty="0" smtClean="0"/>
              <a:t>September 17-18</a:t>
            </a:r>
            <a:r>
              <a:rPr lang="en-US" sz="2400" dirty="0" smtClean="0"/>
              <a:t>:  CTF Prevention Conference</a:t>
            </a:r>
          </a:p>
          <a:p>
            <a:r>
              <a:rPr lang="en-US" sz="2400" b="1" dirty="0" smtClean="0"/>
              <a:t>September 30: </a:t>
            </a:r>
            <a:r>
              <a:rPr lang="en-US" sz="2400" dirty="0" smtClean="0"/>
              <a:t>Final Priority Goals for FY 2016 due</a:t>
            </a:r>
          </a:p>
          <a:p>
            <a:r>
              <a:rPr lang="en-US" sz="2400" b="1" dirty="0" smtClean="0"/>
              <a:t>October 1: </a:t>
            </a:r>
            <a:r>
              <a:rPr lang="en-US" sz="2400" dirty="0" smtClean="0"/>
              <a:t>FY 15 Annual Report and Numbers Served due</a:t>
            </a:r>
          </a:p>
          <a:p>
            <a:r>
              <a:rPr lang="en-US" sz="2400" b="1" dirty="0" smtClean="0"/>
              <a:t>October 20</a:t>
            </a:r>
            <a:r>
              <a:rPr lang="en-US" sz="2400" dirty="0" smtClean="0"/>
              <a:t>:  First Steps Monthly Leaders Webinar</a:t>
            </a:r>
            <a:endParaRPr lang="en-US" sz="2400" dirty="0"/>
          </a:p>
          <a:p>
            <a:r>
              <a:rPr lang="en-US" sz="2400" b="1" dirty="0" smtClean="0"/>
              <a:t>October 31: </a:t>
            </a:r>
            <a:r>
              <a:rPr lang="en-US" sz="2400" dirty="0" smtClean="0"/>
              <a:t>Countdown to Kindergarten data deadline</a:t>
            </a:r>
          </a:p>
          <a:p>
            <a:r>
              <a:rPr lang="en-US" sz="2400" b="1" dirty="0" smtClean="0"/>
              <a:t>November 2-3:  </a:t>
            </a:r>
            <a:r>
              <a:rPr lang="en-US" sz="2400" dirty="0" smtClean="0"/>
              <a:t>Early Childhood Summit</a:t>
            </a:r>
            <a:endParaRPr lang="en-US" sz="2400" b="1" dirty="0" smtClean="0"/>
          </a:p>
          <a:p>
            <a:endParaRPr lang="en-US" sz="2400" b="1" dirty="0"/>
          </a:p>
          <a:p>
            <a:endParaRPr lang="en-US" sz="1800" b="1" dirty="0" smtClean="0"/>
          </a:p>
          <a:p>
            <a:endParaRPr lang="en-US" sz="1800" dirty="0"/>
          </a:p>
          <a:p>
            <a:endParaRPr lang="en-US" sz="1800" dirty="0"/>
          </a:p>
          <a:p>
            <a:endParaRPr lang="en-US" sz="1800" dirty="0"/>
          </a:p>
          <a:p>
            <a:endParaRPr lang="en-US" sz="1600" dirty="0"/>
          </a:p>
        </p:txBody>
      </p:sp>
    </p:spTree>
    <p:extLst>
      <p:ext uri="{BB962C8B-B14F-4D97-AF65-F5344CB8AC3E}">
        <p14:creationId xmlns:p14="http://schemas.microsoft.com/office/powerpoint/2010/main" val="1994148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b="1" u="sng" dirty="0" smtClean="0">
                <a:solidFill>
                  <a:srgbClr val="660066"/>
                </a:solidFill>
                <a:effectLst>
                  <a:outerShdw blurRad="38100" dist="38100" dir="2700000" algn="tl">
                    <a:srgbClr val="000000">
                      <a:alpha val="43137"/>
                    </a:srgbClr>
                  </a:outerShdw>
                </a:effectLst>
              </a:rPr>
              <a:t>First Steps Technical Assistance and Professional Development</a:t>
            </a:r>
            <a:endParaRPr lang="en-US" sz="4000"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95400"/>
            <a:ext cx="8458200" cy="5029200"/>
          </a:xfrm>
        </p:spPr>
        <p:txBody>
          <a:bodyPr>
            <a:noAutofit/>
          </a:bodyPr>
          <a:lstStyle/>
          <a:p>
            <a:pPr marL="0" indent="0">
              <a:buNone/>
            </a:pPr>
            <a:r>
              <a:rPr lang="en-US" sz="2800" b="1" dirty="0" smtClean="0"/>
              <a:t>Themes from site visits:</a:t>
            </a:r>
          </a:p>
          <a:p>
            <a:pPr marL="0" indent="0">
              <a:buNone/>
            </a:pPr>
            <a:endParaRPr lang="en-US" sz="1800" dirty="0"/>
          </a:p>
          <a:p>
            <a:r>
              <a:rPr lang="en-US" sz="2000" dirty="0" smtClean="0"/>
              <a:t>Content needs- media and communications, </a:t>
            </a:r>
            <a:r>
              <a:rPr lang="en-US" sz="2000" dirty="0" err="1" smtClean="0"/>
              <a:t>grantwriting</a:t>
            </a:r>
            <a:r>
              <a:rPr lang="en-US" sz="2000" dirty="0" smtClean="0"/>
              <a:t>, board development, nonprofit governance</a:t>
            </a:r>
            <a:endParaRPr lang="en-US" sz="2000" dirty="0"/>
          </a:p>
          <a:p>
            <a:r>
              <a:rPr lang="en-US" sz="2000" dirty="0" smtClean="0"/>
              <a:t>Venue needs to be interactive; webinars are limited in their application – more “one way” than “two way”</a:t>
            </a:r>
            <a:endParaRPr lang="en-US" sz="2000" dirty="0"/>
          </a:p>
          <a:p>
            <a:r>
              <a:rPr lang="en-US" sz="2000" dirty="0" smtClean="0"/>
              <a:t>Consultation onsite is highly valued; let’s build on site visits</a:t>
            </a:r>
            <a:endParaRPr lang="en-US" sz="2000" dirty="0"/>
          </a:p>
          <a:p>
            <a:r>
              <a:rPr lang="en-US" sz="2000" dirty="0" smtClean="0"/>
              <a:t>We like to learn from each other, more time at meetings where we can network and plan together is desired</a:t>
            </a:r>
            <a:endParaRPr lang="en-US" sz="2000" dirty="0"/>
          </a:p>
          <a:p>
            <a:r>
              <a:rPr lang="en-US" sz="2000" dirty="0" smtClean="0"/>
              <a:t>Want more time for partnerships with commonalities to meet/share</a:t>
            </a:r>
          </a:p>
          <a:p>
            <a:endParaRPr lang="en-US" sz="2000" dirty="0"/>
          </a:p>
          <a:p>
            <a:pPr marL="0" indent="0" algn="ctr">
              <a:buNone/>
            </a:pPr>
            <a:r>
              <a:rPr lang="en-US" sz="2400" b="1" i="1" dirty="0" smtClean="0"/>
              <a:t>LOOK FOR AN ED SURVEY TO PINPOINT MORE SPECIFIC NEEDS AND WE WILL REVIEW AT SEPT 9-10 meeting</a:t>
            </a:r>
            <a:endParaRPr lang="en-US" sz="2400" b="1" i="1" dirty="0"/>
          </a:p>
          <a:p>
            <a:endParaRPr lang="en-US" sz="1800" dirty="0"/>
          </a:p>
          <a:p>
            <a:endParaRPr lang="en-US" sz="1600" dirty="0"/>
          </a:p>
        </p:txBody>
      </p:sp>
    </p:spTree>
    <p:extLst>
      <p:ext uri="{BB962C8B-B14F-4D97-AF65-F5344CB8AC3E}">
        <p14:creationId xmlns:p14="http://schemas.microsoft.com/office/powerpoint/2010/main" val="3889614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Finance Update</a:t>
            </a:r>
            <a:endParaRPr lang="en-US" sz="4400" b="1" dirty="0">
              <a:solidFill>
                <a:srgbClr val="660066"/>
              </a:solidFill>
            </a:endParaRPr>
          </a:p>
        </p:txBody>
      </p:sp>
    </p:spTree>
    <p:extLst>
      <p:ext uri="{BB962C8B-B14F-4D97-AF65-F5344CB8AC3E}">
        <p14:creationId xmlns:p14="http://schemas.microsoft.com/office/powerpoint/2010/main" val="270665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u="sng" dirty="0" smtClean="0">
                <a:solidFill>
                  <a:srgbClr val="660066"/>
                </a:solidFill>
                <a:effectLst>
                  <a:outerShdw blurRad="38100" dist="38100" dir="2700000" algn="tl">
                    <a:srgbClr val="000000">
                      <a:alpha val="43137"/>
                    </a:srgbClr>
                  </a:outerShdw>
                </a:effectLst>
              </a:rPr>
              <a:t>FINANCE UPDATE</a:t>
            </a:r>
            <a:endParaRPr lang="en-US" sz="4000"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295400"/>
            <a:ext cx="8305800" cy="4876800"/>
          </a:xfrm>
        </p:spPr>
        <p:txBody>
          <a:bodyPr>
            <a:noAutofit/>
          </a:bodyPr>
          <a:lstStyle/>
          <a:p>
            <a:r>
              <a:rPr lang="en-US" sz="2400" b="1" dirty="0" smtClean="0"/>
              <a:t>All FY 2015 invoices to RFM on or before July 31</a:t>
            </a:r>
          </a:p>
          <a:p>
            <a:pPr marL="400050" lvl="1" indent="0">
              <a:buNone/>
            </a:pPr>
            <a:r>
              <a:rPr lang="en-US" sz="2000" b="1" u="sng" dirty="0" smtClean="0"/>
              <a:t>END-OF-YEAR </a:t>
            </a:r>
            <a:r>
              <a:rPr lang="en-US" sz="2000" b="1" u="sng" dirty="0"/>
              <a:t>INVOICE SUBMISSION:</a:t>
            </a:r>
          </a:p>
          <a:p>
            <a:pPr marL="685800" lvl="1"/>
            <a:r>
              <a:rPr lang="en-US" sz="2000" b="1" dirty="0"/>
              <a:t>RFMs will not pay invoices received in the RFM’s office after July 31st for services rendered and supplies (ordered &amp; received) in the previous fiscal year</a:t>
            </a:r>
            <a:r>
              <a:rPr lang="en-US" sz="2000" b="1" dirty="0" smtClean="0"/>
              <a:t>. </a:t>
            </a:r>
          </a:p>
          <a:p>
            <a:pPr marL="685800" lvl="1"/>
            <a:r>
              <a:rPr lang="en-US" sz="2000" b="1" dirty="0" smtClean="0"/>
              <a:t>Invoices </a:t>
            </a:r>
            <a:r>
              <a:rPr lang="en-US" sz="2000" b="1" dirty="0"/>
              <a:t>for FY 15 must be dated on or before June </a:t>
            </a:r>
            <a:r>
              <a:rPr lang="en-US" sz="2000" b="1" dirty="0" smtClean="0"/>
              <a:t>30</a:t>
            </a:r>
            <a:r>
              <a:rPr lang="en-US" sz="2000" b="1" baseline="30000" dirty="0" smtClean="0"/>
              <a:t>th</a:t>
            </a:r>
            <a:endParaRPr lang="en-US" sz="2000" b="1" dirty="0" smtClean="0"/>
          </a:p>
          <a:p>
            <a:r>
              <a:rPr lang="en-US" sz="2400" b="1" dirty="0" smtClean="0"/>
              <a:t>Reallocations for FY 15 budget to RFM by no later than August 31  (August 10 preferred)</a:t>
            </a:r>
          </a:p>
          <a:p>
            <a:r>
              <a:rPr lang="en-US" sz="2400" b="1" dirty="0" smtClean="0"/>
              <a:t>Final Carry Forward Amounts will be certified by Finance Office by October 15</a:t>
            </a:r>
            <a:r>
              <a:rPr lang="en-US" sz="2400" b="1" baseline="30000" dirty="0" smtClean="0"/>
              <a:t>th</a:t>
            </a:r>
            <a:endParaRPr lang="en-US" sz="2400" b="1" dirty="0" smtClean="0"/>
          </a:p>
          <a:p>
            <a:r>
              <a:rPr lang="en-US" sz="2400" b="1" dirty="0" smtClean="0"/>
              <a:t>Copy of Vendor Contracts for FY 16 should be sent to state office- attention Dana Gray</a:t>
            </a:r>
          </a:p>
          <a:p>
            <a:pPr marL="0" indent="0">
              <a:buNone/>
            </a:pPr>
            <a:endParaRPr lang="en-US" sz="2400" b="1" dirty="0"/>
          </a:p>
          <a:p>
            <a:endParaRPr lang="en-US" sz="1800" dirty="0"/>
          </a:p>
          <a:p>
            <a:endParaRPr lang="en-US" sz="1800" dirty="0"/>
          </a:p>
          <a:p>
            <a:endParaRPr lang="en-US" sz="1800" dirty="0"/>
          </a:p>
          <a:p>
            <a:endParaRPr lang="en-US" sz="1600" dirty="0"/>
          </a:p>
        </p:txBody>
      </p:sp>
    </p:spTree>
    <p:extLst>
      <p:ext uri="{BB962C8B-B14F-4D97-AF65-F5344CB8AC3E}">
        <p14:creationId xmlns:p14="http://schemas.microsoft.com/office/powerpoint/2010/main" val="220896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Readiness Assessment Update</a:t>
            </a:r>
            <a:endParaRPr lang="en-US" sz="4400" b="1" dirty="0">
              <a:solidFill>
                <a:srgbClr val="660066"/>
              </a:solidFill>
            </a:endParaRPr>
          </a:p>
        </p:txBody>
      </p:sp>
    </p:spTree>
    <p:extLst>
      <p:ext uri="{BB962C8B-B14F-4D97-AF65-F5344CB8AC3E}">
        <p14:creationId xmlns:p14="http://schemas.microsoft.com/office/powerpoint/2010/main" val="419646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rmAutofit fontScale="40000" lnSpcReduction="20000"/>
          </a:bodyPr>
          <a:lstStyle/>
          <a:p>
            <a:pPr marL="0" indent="0" algn="ctr">
              <a:buNone/>
            </a:pPr>
            <a:endParaRPr lang="en-US" sz="4400" b="1" dirty="0" smtClean="0">
              <a:solidFill>
                <a:srgbClr val="660066"/>
              </a:solidFill>
              <a:latin typeface="+mj-lt"/>
            </a:endParaRPr>
          </a:p>
          <a:p>
            <a:pPr marL="0" indent="0" algn="ctr">
              <a:buNone/>
            </a:pPr>
            <a:r>
              <a:rPr lang="en-US" sz="10000" b="1" u="sng" dirty="0" smtClean="0">
                <a:solidFill>
                  <a:srgbClr val="660066"/>
                </a:solidFill>
                <a:latin typeface="+mj-lt"/>
              </a:rPr>
              <a:t>Readiness Assessment Update</a:t>
            </a:r>
            <a:r>
              <a:rPr lang="en-US" sz="10000" b="1" dirty="0" smtClean="0">
                <a:solidFill>
                  <a:srgbClr val="660066"/>
                </a:solidFill>
                <a:latin typeface="+mj-lt"/>
              </a:rPr>
              <a:t>:</a:t>
            </a:r>
          </a:p>
          <a:p>
            <a:pPr marL="0" indent="0" algn="ctr">
              <a:buNone/>
            </a:pPr>
            <a:endParaRPr lang="en-US" sz="10000" b="1" dirty="0" smtClean="0">
              <a:solidFill>
                <a:srgbClr val="660066"/>
              </a:solidFill>
              <a:latin typeface="+mj-lt"/>
            </a:endParaRPr>
          </a:p>
          <a:p>
            <a:pPr marL="0" indent="0" algn="ctr">
              <a:buNone/>
            </a:pPr>
            <a:r>
              <a:rPr lang="en-US" sz="10000" b="1" dirty="0" smtClean="0">
                <a:solidFill>
                  <a:srgbClr val="660066"/>
                </a:solidFill>
                <a:latin typeface="+mj-lt"/>
              </a:rPr>
              <a:t>4K = Choice between GOLD, Pals </a:t>
            </a:r>
            <a:r>
              <a:rPr lang="en-US" sz="10000" b="1" dirty="0" err="1" smtClean="0">
                <a:solidFill>
                  <a:srgbClr val="660066"/>
                </a:solidFill>
                <a:latin typeface="+mj-lt"/>
              </a:rPr>
              <a:t>PreK</a:t>
            </a:r>
            <a:r>
              <a:rPr lang="en-US" sz="10000" b="1" dirty="0" smtClean="0">
                <a:solidFill>
                  <a:srgbClr val="660066"/>
                </a:solidFill>
                <a:latin typeface="+mj-lt"/>
              </a:rPr>
              <a:t> and </a:t>
            </a:r>
            <a:r>
              <a:rPr lang="en-US" sz="10000" b="1" dirty="0" err="1" smtClean="0">
                <a:solidFill>
                  <a:srgbClr val="660066"/>
                </a:solidFill>
                <a:latin typeface="+mj-lt"/>
              </a:rPr>
              <a:t>MyIGDIS</a:t>
            </a:r>
            <a:endParaRPr lang="en-US" sz="10000" b="1" dirty="0" smtClean="0">
              <a:solidFill>
                <a:srgbClr val="660066"/>
              </a:solidFill>
              <a:latin typeface="+mj-lt"/>
            </a:endParaRPr>
          </a:p>
          <a:p>
            <a:pPr marL="0" indent="0" algn="ctr">
              <a:buNone/>
            </a:pPr>
            <a:r>
              <a:rPr lang="en-US" sz="10000" b="1" dirty="0" smtClean="0">
                <a:solidFill>
                  <a:srgbClr val="660066"/>
                </a:solidFill>
                <a:latin typeface="+mj-lt"/>
              </a:rPr>
              <a:t>5K = Developmental Reading Assessment (Plus) </a:t>
            </a:r>
          </a:p>
          <a:p>
            <a:pPr marL="0" indent="0" algn="ctr">
              <a:buNone/>
            </a:pPr>
            <a:endParaRPr lang="en-US" sz="10000" b="1" dirty="0">
              <a:solidFill>
                <a:srgbClr val="660066"/>
              </a:solidFill>
              <a:latin typeface="+mj-lt"/>
            </a:endParaRPr>
          </a:p>
          <a:p>
            <a:pPr marL="0" indent="0" algn="ctr">
              <a:buNone/>
            </a:pPr>
            <a:r>
              <a:rPr lang="en-US" sz="10000" b="1" dirty="0" smtClean="0">
                <a:solidFill>
                  <a:srgbClr val="660066"/>
                </a:solidFill>
                <a:latin typeface="+mj-lt"/>
              </a:rPr>
              <a:t>ALL FIRST STEPS 4K CLASSROOMS WILL USE GOLD. </a:t>
            </a:r>
            <a:endParaRPr lang="en-US" sz="10000" b="1" dirty="0">
              <a:solidFill>
                <a:srgbClr val="660066"/>
              </a:solidFill>
            </a:endParaRPr>
          </a:p>
        </p:txBody>
      </p:sp>
    </p:spTree>
    <p:extLst>
      <p:ext uri="{BB962C8B-B14F-4D97-AF65-F5344CB8AC3E}">
        <p14:creationId xmlns:p14="http://schemas.microsoft.com/office/powerpoint/2010/main" val="248223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4K Update</a:t>
            </a:r>
            <a:endParaRPr lang="en-US" sz="4400" b="1" dirty="0">
              <a:solidFill>
                <a:srgbClr val="660066"/>
              </a:solidFill>
            </a:endParaRPr>
          </a:p>
        </p:txBody>
      </p:sp>
    </p:spTree>
    <p:extLst>
      <p:ext uri="{BB962C8B-B14F-4D97-AF65-F5344CB8AC3E}">
        <p14:creationId xmlns:p14="http://schemas.microsoft.com/office/powerpoint/2010/main" val="3013605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660066"/>
                </a:solidFill>
                <a:effectLst>
                  <a:outerShdw blurRad="38100" dist="38100" dir="2700000" algn="tl">
                    <a:srgbClr val="000000">
                      <a:alpha val="43137"/>
                    </a:srgbClr>
                  </a:outerShdw>
                </a:effectLst>
              </a:rPr>
              <a:t>4K UPDATE</a:t>
            </a:r>
            <a:endParaRPr lang="en-US" b="1" u="sng" dirty="0">
              <a:solidFill>
                <a:srgbClr val="660066"/>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229600" cy="5029200"/>
          </a:xfrm>
        </p:spPr>
        <p:txBody>
          <a:bodyPr>
            <a:normAutofit fontScale="92500" lnSpcReduction="10000"/>
          </a:bodyPr>
          <a:lstStyle/>
          <a:p>
            <a:r>
              <a:rPr lang="en-US" dirty="0" smtClean="0"/>
              <a:t>Our 15-16 year began yesterday.</a:t>
            </a:r>
          </a:p>
          <a:p>
            <a:r>
              <a:rPr lang="en-US" dirty="0" smtClean="0"/>
              <a:t>The approved 4K provider list is regularly updated at  </a:t>
            </a:r>
            <a:r>
              <a:rPr lang="en-US" dirty="0" smtClean="0">
                <a:hlinkClick r:id="rId2"/>
              </a:rPr>
              <a:t>http</a:t>
            </a:r>
            <a:r>
              <a:rPr lang="en-US" dirty="0">
                <a:hlinkClick r:id="rId2"/>
              </a:rPr>
              <a:t>://scfirststeps.com/4k</a:t>
            </a:r>
            <a:r>
              <a:rPr lang="en-US" dirty="0" smtClean="0">
                <a:hlinkClick r:id="rId2"/>
              </a:rPr>
              <a:t>/</a:t>
            </a:r>
            <a:r>
              <a:rPr lang="en-US" dirty="0" smtClean="0"/>
              <a:t>. </a:t>
            </a:r>
            <a:r>
              <a:rPr lang="en-US" dirty="0"/>
              <a:t>Please continue to refer interested </a:t>
            </a:r>
            <a:r>
              <a:rPr lang="en-US" dirty="0" smtClean="0"/>
              <a:t>parents</a:t>
            </a:r>
            <a:r>
              <a:rPr lang="en-US" dirty="0"/>
              <a:t> </a:t>
            </a:r>
            <a:r>
              <a:rPr lang="en-US" dirty="0" smtClean="0"/>
              <a:t>and providers. </a:t>
            </a:r>
          </a:p>
          <a:p>
            <a:r>
              <a:rPr lang="en-US" dirty="0" smtClean="0"/>
              <a:t>Our 4K Lead Teachers are in the process of training to implement the Teaching Strategies GOLD assessment. All 4K students will be assessed in the language and literacy domains within the first 45 days of school.  </a:t>
            </a:r>
            <a:r>
              <a:rPr lang="en-US" b="1" i="1" dirty="0" smtClean="0"/>
              <a:t>An overview of Gold will be presented to you during the September 9-10 ED meeting. </a:t>
            </a:r>
          </a:p>
          <a:p>
            <a:endParaRPr lang="en-US" dirty="0"/>
          </a:p>
        </p:txBody>
      </p:sp>
    </p:spTree>
    <p:extLst>
      <p:ext uri="{BB962C8B-B14F-4D97-AF65-F5344CB8AC3E}">
        <p14:creationId xmlns:p14="http://schemas.microsoft.com/office/powerpoint/2010/main" val="2210595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400" b="1" dirty="0" smtClean="0">
              <a:solidFill>
                <a:srgbClr val="660066"/>
              </a:solidFill>
              <a:latin typeface="+mj-lt"/>
            </a:endParaRPr>
          </a:p>
          <a:p>
            <a:pPr marL="0" indent="0" algn="ctr">
              <a:buNone/>
            </a:pPr>
            <a:r>
              <a:rPr lang="en-US" sz="4400" b="1" dirty="0" smtClean="0">
                <a:solidFill>
                  <a:srgbClr val="660066"/>
                </a:solidFill>
                <a:latin typeface="+mj-lt"/>
              </a:rPr>
              <a:t>Data System Update</a:t>
            </a:r>
            <a:endParaRPr lang="en-US" sz="4400" b="1" dirty="0">
              <a:solidFill>
                <a:srgbClr val="660066"/>
              </a:solidFill>
            </a:endParaRPr>
          </a:p>
        </p:txBody>
      </p:sp>
    </p:spTree>
    <p:extLst>
      <p:ext uri="{BB962C8B-B14F-4D97-AF65-F5344CB8AC3E}">
        <p14:creationId xmlns:p14="http://schemas.microsoft.com/office/powerpoint/2010/main" val="253991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miumSlides-South-Carolina-Ma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6847</TotalTime>
  <Words>1069</Words>
  <Application>Microsoft Office PowerPoint</Application>
  <PresentationFormat>On-screen Show (4:3)</PresentationFormat>
  <Paragraphs>189</Paragraphs>
  <Slides>24</Slides>
  <Notes>1</Notes>
  <HiddenSlides>0</HiddenSlides>
  <MMClips>0</MMClips>
  <ScaleCrop>false</ScaleCrop>
  <HeadingPairs>
    <vt:vector size="4" baseType="variant">
      <vt:variant>
        <vt:lpstr>Theme</vt:lpstr>
      </vt:variant>
      <vt:variant>
        <vt:i4>4</vt:i4>
      </vt:variant>
      <vt:variant>
        <vt:lpstr>Slide Titles</vt:lpstr>
      </vt:variant>
      <vt:variant>
        <vt:i4>24</vt:i4>
      </vt:variant>
    </vt:vector>
  </HeadingPairs>
  <TitlesOfParts>
    <vt:vector size="28" baseType="lpstr">
      <vt:lpstr>Office Theme</vt:lpstr>
      <vt:lpstr>PremiumSlides-South-Carolina-Map</vt:lpstr>
      <vt:lpstr>3_Office Theme</vt:lpstr>
      <vt:lpstr>1_Office Theme</vt:lpstr>
      <vt:lpstr>PowerPoint Presentation</vt:lpstr>
      <vt:lpstr> Today’s Agenda </vt:lpstr>
      <vt:lpstr>PowerPoint Presentation</vt:lpstr>
      <vt:lpstr>FINANCE UPDATE</vt:lpstr>
      <vt:lpstr>PowerPoint Presentation</vt:lpstr>
      <vt:lpstr>PowerPoint Presentation</vt:lpstr>
      <vt:lpstr>PowerPoint Presentation</vt:lpstr>
      <vt:lpstr>4K UPDATE</vt:lpstr>
      <vt:lpstr>PowerPoint Presentation</vt:lpstr>
      <vt:lpstr>DATA SYSTEM UPDATE</vt:lpstr>
      <vt:lpstr>DATA SYSTEM TRAINING SCHEDULE</vt:lpstr>
      <vt:lpstr>PowerPoint Presentation</vt:lpstr>
      <vt:lpstr>FY 15 Numbers Served Matrix</vt:lpstr>
      <vt:lpstr>PowerPoint Presentation</vt:lpstr>
      <vt:lpstr>What Makes A Good Nonprofit Annual Report?</vt:lpstr>
      <vt:lpstr>Feedback on Template to meet Goals – bullets below offered on the call</vt:lpstr>
      <vt:lpstr>Thank you for your Feedback!</vt:lpstr>
      <vt:lpstr>PowerPoint Presentation</vt:lpstr>
      <vt:lpstr>PowerPoint Presentation</vt:lpstr>
      <vt:lpstr>BabyNet Update</vt:lpstr>
      <vt:lpstr>ANNOUNCEMENTS/Follow-Up</vt:lpstr>
      <vt:lpstr>Strategic Planning Update</vt:lpstr>
      <vt:lpstr>Key Partnership Dates through 2015</vt:lpstr>
      <vt:lpstr>First Steps Technical Assistance and Professional Development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test</dc:creator>
  <cp:lastModifiedBy>Gray, Dana</cp:lastModifiedBy>
  <cp:revision>395</cp:revision>
  <cp:lastPrinted>2015-07-21T17:12:21Z</cp:lastPrinted>
  <dcterms:created xsi:type="dcterms:W3CDTF">2015-04-24T01:37:30Z</dcterms:created>
  <dcterms:modified xsi:type="dcterms:W3CDTF">2015-08-21T18:24:31Z</dcterms:modified>
</cp:coreProperties>
</file>