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  <p:sldMasterId id="2147483708" r:id="rId4"/>
  </p:sldMasterIdLst>
  <p:notesMasterIdLst>
    <p:notesMasterId r:id="rId29"/>
  </p:notesMasterIdLst>
  <p:handoutMasterIdLst>
    <p:handoutMasterId r:id="rId30"/>
  </p:handoutMasterIdLst>
  <p:sldIdLst>
    <p:sldId id="462" r:id="rId5"/>
    <p:sldId id="465" r:id="rId6"/>
    <p:sldId id="493" r:id="rId7"/>
    <p:sldId id="477" r:id="rId8"/>
    <p:sldId id="492" r:id="rId9"/>
    <p:sldId id="479" r:id="rId10"/>
    <p:sldId id="494" r:id="rId11"/>
    <p:sldId id="495" r:id="rId12"/>
    <p:sldId id="497" r:id="rId13"/>
    <p:sldId id="496" r:id="rId14"/>
    <p:sldId id="480" r:id="rId15"/>
    <p:sldId id="481" r:id="rId16"/>
    <p:sldId id="489" r:id="rId17"/>
    <p:sldId id="490" r:id="rId18"/>
    <p:sldId id="491" r:id="rId19"/>
    <p:sldId id="498" r:id="rId20"/>
    <p:sldId id="501" r:id="rId21"/>
    <p:sldId id="502" r:id="rId22"/>
    <p:sldId id="503" r:id="rId23"/>
    <p:sldId id="499" r:id="rId24"/>
    <p:sldId id="500" r:id="rId25"/>
    <p:sldId id="504" r:id="rId26"/>
    <p:sldId id="470" r:id="rId27"/>
    <p:sldId id="476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CC"/>
    <a:srgbClr val="3F9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638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B15689-CDE2-4C8D-A19B-2888B4F5EEFF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FDC4EE-1243-48A5-9C79-7693492271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76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236BF2C-5B40-404D-B05C-E270CD5D79E7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117BCB-5B06-49DD-956B-91A6B8332F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9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0EC5A-D49D-4E38-809A-3AC93810D06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35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6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9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EF01-87D4-4B52-8F6D-547913E13332}" type="datetime1">
              <a:rPr lang="en-US" smtClean="0">
                <a:solidFill>
                  <a:prstClr val="white"/>
                </a:solidFill>
              </a:rPr>
              <a:pPr/>
              <a:t>4/24/2015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67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565C-11C5-43AA-9812-D852D9EEE9B0}" type="datetime1">
              <a:rPr lang="en-US" smtClean="0">
                <a:solidFill>
                  <a:prstClr val="white"/>
                </a:solidFill>
              </a:rPr>
              <a:pPr/>
              <a:t>4/24/2015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88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6DF-4728-4E4E-9D9E-B20D7783B045}" type="datetime1">
              <a:rPr lang="en-US" smtClean="0">
                <a:solidFill>
                  <a:prstClr val="white"/>
                </a:solidFill>
              </a:rPr>
              <a:pPr/>
              <a:t>4/24/2015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07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072B-199F-4E21-8917-CBCA2757EA88}" type="datetime1">
              <a:rPr lang="en-US" smtClean="0">
                <a:solidFill>
                  <a:prstClr val="white"/>
                </a:solidFill>
              </a:rPr>
              <a:pPr/>
              <a:t>4/24/2015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63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8A90B-7E1C-4275-B00A-FA80A91728AF}" type="datetime1">
              <a:rPr lang="en-US" smtClean="0">
                <a:solidFill>
                  <a:prstClr val="white"/>
                </a:solidFill>
              </a:rPr>
              <a:pPr/>
              <a:t>4/24/2015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51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6C34-1021-4459-8D39-8AC8D5272664}" type="datetime1">
              <a:rPr lang="en-US" smtClean="0">
                <a:solidFill>
                  <a:prstClr val="white"/>
                </a:solidFill>
              </a:rPr>
              <a:pPr/>
              <a:t>4/24/2015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02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A9D-FC92-43A1-ABD2-A760EDD4623D}" type="datetime1">
              <a:rPr lang="en-US" smtClean="0">
                <a:solidFill>
                  <a:prstClr val="white"/>
                </a:solidFill>
              </a:rPr>
              <a:pPr/>
              <a:t>4/24/2015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2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2154-B977-49D2-B399-9CAFE00FE15A}" type="datetime1">
              <a:rPr lang="en-US" smtClean="0">
                <a:solidFill>
                  <a:prstClr val="white"/>
                </a:solidFill>
              </a:rPr>
              <a:pPr/>
              <a:t>4/24/2015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03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5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0385-0DC1-48B9-8998-28A79E739244}" type="datetime1">
              <a:rPr lang="en-US" smtClean="0">
                <a:solidFill>
                  <a:prstClr val="white"/>
                </a:solidFill>
              </a:rPr>
              <a:pPr/>
              <a:t>4/24/2015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13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D7B1-10A9-4705-BC47-741A127667B9}" type="datetime1">
              <a:rPr lang="en-US" smtClean="0">
                <a:solidFill>
                  <a:prstClr val="white"/>
                </a:solidFill>
              </a:rPr>
              <a:pPr/>
              <a:t>4/24/2015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34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684CA-210B-4E97-8E5B-7E33D1E66044}" type="datetime1">
              <a:rPr lang="en-US" smtClean="0">
                <a:solidFill>
                  <a:prstClr val="white"/>
                </a:solidFill>
              </a:rPr>
              <a:pPr/>
              <a:t>4/24/2015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30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92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50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08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4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6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05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97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9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88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85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6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67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6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52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14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4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96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4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65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3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94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65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4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5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6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7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3E2BF-8293-464C-97B5-85869DBF7496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/>
          <p:nvPr/>
        </p:nvSpPr>
        <p:spPr>
          <a:xfrm>
            <a:off x="0" y="4"/>
            <a:ext cx="9144000" cy="56197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0" y="6524628"/>
            <a:ext cx="9144000" cy="33337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6123CA4-8F64-46F1-B606-2C9DC6FC79CE}" type="datetime1">
              <a:rPr lang="en-US" smtClean="0">
                <a:solidFill>
                  <a:prstClr val="white"/>
                </a:solidFill>
              </a:rPr>
              <a:pPr/>
              <a:t>4/24/2015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55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04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6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abroughton@scfirststeps.org" TargetMode="External"/><Relationship Id="rId2" Type="http://schemas.openxmlformats.org/officeDocument/2006/relationships/hyperlink" Target="https://scowa.sc.gov/owa/redir.aspx?C=fwwggyKeT0SAe4IeSUVep7CJYA_GUdIIdGuf_pn4T0FOuzV4IuYnIqsMuyoEQGeD0jTddH_F-3s.&amp;URL=mailto:bfblack@scfirststeps.org" TargetMode="External"/><Relationship Id="rId1" Type="http://schemas.openxmlformats.org/officeDocument/2006/relationships/slideLayout" Target="../slideLayouts/slideLayout35.xml"/><Relationship Id="rId5" Type="http://schemas.openxmlformats.org/officeDocument/2006/relationships/hyperlink" Target="mailto:kjenkins@scfirststeps.org" TargetMode="External"/><Relationship Id="rId4" Type="http://schemas.openxmlformats.org/officeDocument/2006/relationships/hyperlink" Target="mailto:lchristian@scfirststeps.or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Jasper-jmazur@scfirststeps.org" TargetMode="External"/><Relationship Id="rId2" Type="http://schemas.openxmlformats.org/officeDocument/2006/relationships/hyperlink" Target="mailto:cjohnson@scfirststeps.org" TargetMode="External"/><Relationship Id="rId1" Type="http://schemas.openxmlformats.org/officeDocument/2006/relationships/slideLayout" Target="../slideLayouts/slideLayout35.xml"/><Relationship Id="rId5" Type="http://schemas.openxmlformats.org/officeDocument/2006/relationships/hyperlink" Target="https://scowa.sc.gov/owa/redir.aspx?C=fwwggyKeT0SAe4IeSUVep7CJYA_GUdIIdGuf_pn4T0FOuzV4IuYnIqsMuyoEQGeD0jTddH_F-3s.&amp;URL=mailto:mstrickland@scfirststeps.org" TargetMode="External"/><Relationship Id="rId4" Type="http://schemas.openxmlformats.org/officeDocument/2006/relationships/hyperlink" Target="mailto:mvia@scfirststeps.org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2317750" y="0"/>
            <a:ext cx="2487613" cy="2441575"/>
          </a:xfrm>
          <a:solidFill>
            <a:srgbClr val="FFFF00"/>
          </a:solidFill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763" y="2436813"/>
            <a:ext cx="6875463" cy="2292350"/>
          </a:xfrm>
          <a:solidFill>
            <a:srgbClr val="00B0F0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" b="1" dirty="0" smtClean="0">
              <a:solidFill>
                <a:schemeClr val="bg1"/>
              </a:solidFill>
            </a:endParaRPr>
          </a:p>
          <a:p>
            <a:pPr>
              <a:lnSpc>
                <a:spcPct val="60000"/>
              </a:lnSpc>
              <a:defRPr/>
            </a:pPr>
            <a:r>
              <a:rPr lang="en-US" sz="5400" b="1" dirty="0" smtClean="0">
                <a:solidFill>
                  <a:schemeClr val="bg1"/>
                </a:solidFill>
              </a:rPr>
              <a:t>April Leadership</a:t>
            </a:r>
          </a:p>
          <a:p>
            <a:pPr>
              <a:lnSpc>
                <a:spcPct val="60000"/>
              </a:lnSpc>
              <a:defRPr/>
            </a:pPr>
            <a:r>
              <a:rPr lang="en-US" sz="5400" b="1" dirty="0" smtClean="0">
                <a:solidFill>
                  <a:schemeClr val="bg1"/>
                </a:solidFill>
              </a:rPr>
              <a:t>Webinar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14340" name="Picture 2" descr="C:\Users\dwuori\Desktop\NEW First Steps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76200"/>
            <a:ext cx="4186238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5875"/>
            <a:ext cx="2338388" cy="233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0" y="4648200"/>
            <a:ext cx="4635500" cy="2209800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14343" name="TextBox 4"/>
          <p:cNvSpPr txBox="1">
            <a:spLocks noChangeArrowheads="1"/>
          </p:cNvSpPr>
          <p:nvPr/>
        </p:nvSpPr>
        <p:spPr bwMode="auto">
          <a:xfrm>
            <a:off x="6305550" y="4727575"/>
            <a:ext cx="2833688" cy="2130425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</p:txBody>
      </p:sp>
      <p:pic>
        <p:nvPicPr>
          <p:cNvPr id="1434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0" y="4648200"/>
            <a:ext cx="22098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5" name="TextBox 5"/>
          <p:cNvSpPr txBox="1">
            <a:spLocks noChangeArrowheads="1"/>
          </p:cNvSpPr>
          <p:nvPr/>
        </p:nvSpPr>
        <p:spPr bwMode="auto">
          <a:xfrm>
            <a:off x="338602" y="4875937"/>
            <a:ext cx="4038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dirty="0" smtClean="0">
                <a:solidFill>
                  <a:srgbClr val="000000"/>
                </a:solidFill>
              </a:rPr>
              <a:t> April 24, 2015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dirty="0" smtClean="0">
                <a:solidFill>
                  <a:srgbClr val="000000"/>
                </a:solidFill>
              </a:rPr>
              <a:t>10:00-11:30am</a:t>
            </a:r>
            <a:endParaRPr lang="en-US" altLang="en-US" sz="1800" b="1" dirty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b="1" dirty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To access this meeting by voice, please dial 888-537-7715,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participant code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52045398</a:t>
            </a:r>
            <a:r>
              <a:rPr lang="en-US" altLang="en-US" sz="1800" b="1" dirty="0">
                <a:solidFill>
                  <a:srgbClr val="000000"/>
                </a:solidFill>
              </a:rPr>
              <a:t>#</a:t>
            </a:r>
          </a:p>
        </p:txBody>
      </p:sp>
      <p:pic>
        <p:nvPicPr>
          <p:cNvPr id="143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63" y="2438400"/>
            <a:ext cx="2332037" cy="233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18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Priority Goals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Local partnerships develop from reflection interview results, in consultation with TA</a:t>
            </a:r>
          </a:p>
          <a:p>
            <a:r>
              <a:rPr lang="en-US" dirty="0" smtClean="0"/>
              <a:t>Prioritized based on compliance with partnership and program standards, serving at-risk children, increasing access and quality</a:t>
            </a:r>
          </a:p>
          <a:p>
            <a:r>
              <a:rPr lang="en-US" dirty="0" smtClean="0"/>
              <a:t>Draft due Aug. 31 using </a:t>
            </a:r>
            <a:r>
              <a:rPr lang="en-US" i="1" dirty="0" smtClean="0"/>
              <a:t>Priority Goals </a:t>
            </a:r>
            <a:r>
              <a:rPr lang="en-US" dirty="0" smtClean="0"/>
              <a:t>template</a:t>
            </a:r>
          </a:p>
          <a:p>
            <a:r>
              <a:rPr lang="en-US" dirty="0" smtClean="0"/>
              <a:t>Board-approved goals due Sept. 30</a:t>
            </a:r>
          </a:p>
          <a:p>
            <a:r>
              <a:rPr lang="en-US" dirty="0" smtClean="0"/>
              <a:t>Serves as CQI Plan for FY16</a:t>
            </a:r>
          </a:p>
        </p:txBody>
      </p:sp>
    </p:spTree>
    <p:extLst>
      <p:ext uri="{BB962C8B-B14F-4D97-AF65-F5344CB8AC3E}">
        <p14:creationId xmlns:p14="http://schemas.microsoft.com/office/powerpoint/2010/main" val="394277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FY16 Partnership TA Assignments</a:t>
            </a:r>
            <a:r>
              <a:rPr lang="en-US" sz="4000" dirty="0"/>
              <a:t/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u="sng" dirty="0" smtClean="0"/>
              <a:t>Linda Leonard</a:t>
            </a:r>
          </a:p>
          <a:p>
            <a:r>
              <a:rPr lang="en-US" sz="2800" dirty="0"/>
              <a:t>Barnwell</a:t>
            </a:r>
          </a:p>
          <a:p>
            <a:r>
              <a:rPr lang="en-US" sz="2800" dirty="0"/>
              <a:t>Berkeley</a:t>
            </a:r>
          </a:p>
          <a:p>
            <a:r>
              <a:rPr lang="en-US" sz="2800" dirty="0"/>
              <a:t>Charleston</a:t>
            </a:r>
          </a:p>
          <a:p>
            <a:r>
              <a:rPr lang="en-US" sz="2800" dirty="0" smtClean="0"/>
              <a:t>Dillon </a:t>
            </a:r>
            <a:endParaRPr lang="en-US" sz="2800" dirty="0"/>
          </a:p>
          <a:p>
            <a:r>
              <a:rPr lang="en-US" sz="2800" dirty="0"/>
              <a:t>Dorchester</a:t>
            </a:r>
          </a:p>
          <a:p>
            <a:r>
              <a:rPr lang="en-US" sz="2800" dirty="0" smtClean="0"/>
              <a:t>Georgetown</a:t>
            </a:r>
            <a:endParaRPr lang="en-US" sz="2800" dirty="0"/>
          </a:p>
          <a:p>
            <a:r>
              <a:rPr lang="en-US" sz="2800" dirty="0"/>
              <a:t>Horry </a:t>
            </a:r>
          </a:p>
          <a:p>
            <a:r>
              <a:rPr lang="en-US" sz="2800" dirty="0" smtClean="0"/>
              <a:t>Orangeburg</a:t>
            </a:r>
            <a:endParaRPr lang="en-US" sz="2800" dirty="0"/>
          </a:p>
          <a:p>
            <a:r>
              <a:rPr lang="en-US" sz="2800" dirty="0"/>
              <a:t>Williamsburg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407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FY16 Partnership TA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Mary Anne Mathews</a:t>
            </a:r>
          </a:p>
          <a:p>
            <a:r>
              <a:rPr lang="en-US" dirty="0"/>
              <a:t>Beaufort</a:t>
            </a:r>
          </a:p>
          <a:p>
            <a:r>
              <a:rPr lang="en-US" dirty="0"/>
              <a:t>Darlington</a:t>
            </a:r>
          </a:p>
          <a:p>
            <a:r>
              <a:rPr lang="en-US" dirty="0"/>
              <a:t>Florence </a:t>
            </a:r>
          </a:p>
          <a:p>
            <a:r>
              <a:rPr lang="en-US" dirty="0"/>
              <a:t>Marion</a:t>
            </a:r>
          </a:p>
          <a:p>
            <a:r>
              <a:rPr lang="en-US" dirty="0"/>
              <a:t>Fairfield</a:t>
            </a:r>
          </a:p>
          <a:p>
            <a:r>
              <a:rPr lang="en-US" dirty="0"/>
              <a:t>Jasper</a:t>
            </a:r>
          </a:p>
          <a:p>
            <a:r>
              <a:rPr lang="en-US" dirty="0"/>
              <a:t>Kershaw </a:t>
            </a:r>
          </a:p>
          <a:p>
            <a:r>
              <a:rPr lang="en-US" dirty="0"/>
              <a:t>Marlboro</a:t>
            </a:r>
          </a:p>
          <a:p>
            <a:r>
              <a:rPr lang="en-US" dirty="0"/>
              <a:t>McCormick</a:t>
            </a:r>
          </a:p>
          <a:p>
            <a:r>
              <a:rPr lang="en-US" dirty="0"/>
              <a:t>Union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5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FY16 Partnership TA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Betty Gardiner</a:t>
            </a:r>
          </a:p>
          <a:p>
            <a:r>
              <a:rPr lang="en-US" dirty="0"/>
              <a:t>Abbeville</a:t>
            </a:r>
          </a:p>
          <a:p>
            <a:r>
              <a:rPr lang="en-US" dirty="0"/>
              <a:t>Aiken</a:t>
            </a:r>
          </a:p>
          <a:p>
            <a:r>
              <a:rPr lang="en-US" dirty="0"/>
              <a:t>Calhoun</a:t>
            </a:r>
          </a:p>
          <a:p>
            <a:r>
              <a:rPr lang="en-US" dirty="0"/>
              <a:t>Clarendon</a:t>
            </a:r>
          </a:p>
          <a:p>
            <a:r>
              <a:rPr lang="en-US" dirty="0"/>
              <a:t>Edgefield</a:t>
            </a:r>
          </a:p>
          <a:p>
            <a:r>
              <a:rPr lang="en-US" dirty="0"/>
              <a:t>Greenwood</a:t>
            </a:r>
          </a:p>
          <a:p>
            <a:r>
              <a:rPr lang="en-US" dirty="0"/>
              <a:t>Lexington</a:t>
            </a:r>
          </a:p>
          <a:p>
            <a:r>
              <a:rPr lang="en-US" dirty="0"/>
              <a:t>Richland</a:t>
            </a:r>
          </a:p>
          <a:p>
            <a:r>
              <a:rPr lang="en-US" dirty="0"/>
              <a:t>Sumter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7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FY16 Partnership TA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Janice Kilburn</a:t>
            </a:r>
          </a:p>
          <a:p>
            <a:r>
              <a:rPr lang="en-US" dirty="0"/>
              <a:t>Anderson</a:t>
            </a:r>
          </a:p>
          <a:p>
            <a:r>
              <a:rPr lang="en-US" dirty="0"/>
              <a:t>Greenville</a:t>
            </a:r>
          </a:p>
          <a:p>
            <a:r>
              <a:rPr lang="en-US" dirty="0"/>
              <a:t>Lancaster</a:t>
            </a:r>
          </a:p>
          <a:p>
            <a:r>
              <a:rPr lang="en-US" dirty="0"/>
              <a:t>Laurens</a:t>
            </a:r>
          </a:p>
          <a:p>
            <a:r>
              <a:rPr lang="en-US" dirty="0"/>
              <a:t>Newberry</a:t>
            </a:r>
          </a:p>
          <a:p>
            <a:r>
              <a:rPr lang="en-US" dirty="0"/>
              <a:t>Oconee</a:t>
            </a:r>
          </a:p>
          <a:p>
            <a:r>
              <a:rPr lang="en-US" dirty="0"/>
              <a:t>Pickens</a:t>
            </a:r>
          </a:p>
          <a:p>
            <a:r>
              <a:rPr lang="en-US" dirty="0"/>
              <a:t>Spartanburg</a:t>
            </a:r>
          </a:p>
          <a:p>
            <a:r>
              <a:rPr lang="en-US" dirty="0"/>
              <a:t>York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7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FY16 Partnership TA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Debbie Robertson</a:t>
            </a:r>
          </a:p>
          <a:p>
            <a:r>
              <a:rPr lang="en-US" dirty="0"/>
              <a:t>Allendale</a:t>
            </a:r>
          </a:p>
          <a:p>
            <a:r>
              <a:rPr lang="en-US" dirty="0" smtClean="0"/>
              <a:t>Bamberg</a:t>
            </a:r>
            <a:endParaRPr lang="en-US" dirty="0"/>
          </a:p>
          <a:p>
            <a:r>
              <a:rPr lang="en-US" dirty="0"/>
              <a:t>Cherokee</a:t>
            </a:r>
          </a:p>
          <a:p>
            <a:r>
              <a:rPr lang="en-US" dirty="0"/>
              <a:t>Chester</a:t>
            </a:r>
          </a:p>
          <a:p>
            <a:r>
              <a:rPr lang="en-US" dirty="0" smtClean="0"/>
              <a:t>Chesterfield</a:t>
            </a:r>
          </a:p>
          <a:p>
            <a:r>
              <a:rPr lang="en-US" dirty="0" smtClean="0"/>
              <a:t>Colleton</a:t>
            </a:r>
            <a:endParaRPr lang="en-US" dirty="0"/>
          </a:p>
          <a:p>
            <a:r>
              <a:rPr lang="en-US" dirty="0"/>
              <a:t>Hampton</a:t>
            </a:r>
          </a:p>
          <a:p>
            <a:r>
              <a:rPr lang="en-US" dirty="0"/>
              <a:t>Lee</a:t>
            </a:r>
          </a:p>
          <a:p>
            <a:r>
              <a:rPr lang="en-US" dirty="0"/>
              <a:t>Saluda</a:t>
            </a:r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65717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4K UPDATE</a:t>
            </a:r>
            <a:endParaRPr lang="en-US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 Academy 2015, July 27-31 in Columbia</a:t>
            </a:r>
          </a:p>
          <a:p>
            <a:pPr lvl="1">
              <a:buNone/>
            </a:pPr>
            <a:r>
              <a:rPr lang="en-US" i="1" dirty="0" smtClean="0"/>
              <a:t> </a:t>
            </a:r>
            <a:r>
              <a:rPr lang="en-US" dirty="0" smtClean="0"/>
              <a:t>    </a:t>
            </a:r>
            <a:r>
              <a:rPr lang="en-US" b="1" i="1" dirty="0"/>
              <a:t>~All partnership EDs and TAs are invited~ </a:t>
            </a:r>
            <a:r>
              <a:rPr lang="en-US" b="1" dirty="0"/>
              <a:t>  </a:t>
            </a:r>
            <a:endParaRPr lang="en-US" dirty="0" smtClean="0"/>
          </a:p>
          <a:p>
            <a:r>
              <a:rPr lang="en-US" dirty="0" smtClean="0"/>
              <a:t>Current Outreach to EDs and potential centers</a:t>
            </a:r>
          </a:p>
          <a:p>
            <a:r>
              <a:rPr lang="en-US" dirty="0" smtClean="0"/>
              <a:t>Anticipate 64 eligible districts for 2015-2016, with addition of Anderson 2, Anderson 5 and Kershaw (based on most recent demographic data). Senate finance budget does not include additional geographic expansion or funding. </a:t>
            </a:r>
          </a:p>
          <a:p>
            <a:r>
              <a:rPr lang="en-US" dirty="0" smtClean="0"/>
              <a:t>Circle End of Year Assessment, April 15- May 15</a:t>
            </a:r>
          </a:p>
          <a:p>
            <a:r>
              <a:rPr lang="en-US" dirty="0" smtClean="0"/>
              <a:t>Results from 4K Parent, Teacher and Director Surveys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Circle Survey: Parents</a:t>
            </a:r>
            <a:endParaRPr lang="en-US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95% </a:t>
            </a:r>
            <a:r>
              <a:rPr lang="en-US" b="1" dirty="0"/>
              <a:t>of parents surveyed report seeing </a:t>
            </a:r>
            <a:r>
              <a:rPr lang="en-US" b="1" u="sng" dirty="0"/>
              <a:t>improvement or great improvement</a:t>
            </a:r>
            <a:r>
              <a:rPr lang="en-US" b="1" dirty="0"/>
              <a:t> in their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CHILDREN’S LITERACY KNOWLEDGE </a:t>
            </a:r>
            <a:r>
              <a:rPr lang="en-US" b="1" dirty="0"/>
              <a:t>during 2014-2015</a:t>
            </a:r>
            <a:r>
              <a:rPr lang="en-US" b="1" dirty="0" smtClean="0"/>
              <a:t>.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90% </a:t>
            </a:r>
            <a:r>
              <a:rPr lang="en-US" b="1" dirty="0"/>
              <a:t>of parents surveyed reported finding the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CIRCLE PARENT REPORT </a:t>
            </a:r>
            <a:r>
              <a:rPr lang="en-US" b="1" u="sng" dirty="0"/>
              <a:t>helpful or very helpful.</a:t>
            </a:r>
            <a:r>
              <a:rPr lang="en-US" b="1" dirty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61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Circle Survey: Teachers</a:t>
            </a:r>
            <a:endParaRPr lang="en-US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sz="3500" b="1" dirty="0" smtClean="0">
                <a:solidFill>
                  <a:schemeClr val="accent4">
                    <a:lumMod val="75000"/>
                  </a:schemeClr>
                </a:solidFill>
              </a:rPr>
              <a:t>88</a:t>
            </a:r>
            <a:r>
              <a:rPr lang="en-US" sz="3500" b="1" dirty="0">
                <a:solidFill>
                  <a:schemeClr val="accent4">
                    <a:lumMod val="75000"/>
                  </a:schemeClr>
                </a:solidFill>
              </a:rPr>
              <a:t>% </a:t>
            </a:r>
            <a:r>
              <a:rPr lang="en-US" sz="3500" b="1" dirty="0"/>
              <a:t>of teachers surveyed report finding the Circle </a:t>
            </a:r>
            <a:r>
              <a:rPr lang="en-US" sz="3500" b="1" u="sng" dirty="0"/>
              <a:t>helpful or extremely helpful </a:t>
            </a:r>
            <a:r>
              <a:rPr lang="en-US" sz="3500" b="1" dirty="0"/>
              <a:t>in </a:t>
            </a:r>
            <a:r>
              <a:rPr lang="en-US" sz="3500" b="1" dirty="0">
                <a:solidFill>
                  <a:schemeClr val="accent4">
                    <a:lumMod val="75000"/>
                  </a:schemeClr>
                </a:solidFill>
              </a:rPr>
              <a:t>PLANNING FOR THEIR STUDENTS’ LEARNING NEEDS. </a:t>
            </a:r>
            <a:endParaRPr lang="en-US" sz="35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3500" b="1" dirty="0">
                <a:solidFill>
                  <a:schemeClr val="accent4">
                    <a:lumMod val="75000"/>
                  </a:schemeClr>
                </a:solidFill>
              </a:rPr>
              <a:t>89% </a:t>
            </a:r>
            <a:r>
              <a:rPr lang="en-US" sz="3500" b="1" dirty="0"/>
              <a:t>of teachers surveyed reported </a:t>
            </a:r>
            <a:r>
              <a:rPr lang="en-US" sz="3500" b="1" u="sng" dirty="0"/>
              <a:t>doing more or much more</a:t>
            </a:r>
            <a:r>
              <a:rPr lang="en-US" sz="3500" b="1" dirty="0"/>
              <a:t> </a:t>
            </a:r>
            <a:r>
              <a:rPr lang="en-US" sz="3500" b="1" dirty="0">
                <a:solidFill>
                  <a:schemeClr val="accent4">
                    <a:lumMod val="75000"/>
                  </a:schemeClr>
                </a:solidFill>
              </a:rPr>
              <a:t>LITERACY INSTRUCTION </a:t>
            </a:r>
            <a:r>
              <a:rPr lang="en-US" sz="3500" b="1" dirty="0"/>
              <a:t>as a result of the Circle.  </a:t>
            </a:r>
            <a:endParaRPr lang="en-US" sz="3500" b="1" dirty="0" smtClean="0"/>
          </a:p>
          <a:p>
            <a:r>
              <a:rPr lang="en-US" sz="3500" b="1" dirty="0">
                <a:solidFill>
                  <a:schemeClr val="accent4">
                    <a:lumMod val="75000"/>
                  </a:schemeClr>
                </a:solidFill>
              </a:rPr>
              <a:t>89% </a:t>
            </a:r>
            <a:r>
              <a:rPr lang="en-US" sz="3500" b="1" dirty="0"/>
              <a:t>of teachers surveyed found Circle useful or very useful in </a:t>
            </a:r>
            <a:r>
              <a:rPr lang="en-US" sz="3500" b="1" dirty="0">
                <a:solidFill>
                  <a:schemeClr val="accent4">
                    <a:lumMod val="75000"/>
                  </a:schemeClr>
                </a:solidFill>
              </a:rPr>
              <a:t>COMMUNICATING THE LEARNING NEEDS OF THEIR STUDENTS TO PARENTS</a:t>
            </a:r>
            <a:r>
              <a:rPr lang="en-US" sz="3500" b="1" dirty="0"/>
              <a:t>.  </a:t>
            </a:r>
            <a:endParaRPr lang="en-US" sz="3500" b="1" dirty="0" smtClean="0"/>
          </a:p>
          <a:p>
            <a:r>
              <a:rPr lang="en-US" sz="3500" b="1" dirty="0">
                <a:solidFill>
                  <a:schemeClr val="accent4">
                    <a:lumMod val="75000"/>
                  </a:schemeClr>
                </a:solidFill>
              </a:rPr>
              <a:t>96% </a:t>
            </a:r>
            <a:r>
              <a:rPr lang="en-US" sz="3500" b="1" dirty="0"/>
              <a:t>of teachers using Circle reported seeing </a:t>
            </a:r>
            <a:r>
              <a:rPr lang="en-US" sz="3500" b="1" u="sng" dirty="0"/>
              <a:t>improvement or significant improvement</a:t>
            </a:r>
            <a:r>
              <a:rPr lang="en-US" sz="3500" b="1" dirty="0"/>
              <a:t> in the </a:t>
            </a:r>
            <a:r>
              <a:rPr lang="en-US" sz="3500" b="1" dirty="0">
                <a:solidFill>
                  <a:schemeClr val="accent4">
                    <a:lumMod val="75000"/>
                  </a:schemeClr>
                </a:solidFill>
              </a:rPr>
              <a:t>LITERACY KNOWLEDGE OF THEIR STUDENTS.  </a:t>
            </a:r>
            <a:endParaRPr lang="en-US" sz="35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91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Circle Survey: Directors</a:t>
            </a:r>
            <a:endParaRPr lang="en-US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89% </a:t>
            </a:r>
            <a:r>
              <a:rPr lang="en-US" b="1" dirty="0"/>
              <a:t>of directors surveyed report finding the Circle </a:t>
            </a:r>
            <a:r>
              <a:rPr lang="en-US" b="1" u="sng" dirty="0"/>
              <a:t>helpful or extremely helpful </a:t>
            </a:r>
            <a:r>
              <a:rPr lang="en-US" b="1" dirty="0"/>
              <a:t>in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PLANNING FOR THEIR STUDENTS’ LEARNING NEEDS. 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91% </a:t>
            </a:r>
            <a:r>
              <a:rPr lang="en-US" b="1" dirty="0"/>
              <a:t>of directors surveyed reported that their teachers are </a:t>
            </a:r>
            <a:r>
              <a:rPr lang="en-US" b="1" u="sng" dirty="0"/>
              <a:t>doing more or much more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LITERACY INSTRUCTION </a:t>
            </a:r>
            <a:r>
              <a:rPr lang="en-US" b="1" dirty="0"/>
              <a:t>as a result of the Circle.  </a:t>
            </a:r>
            <a:endParaRPr lang="en-US" dirty="0"/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94% </a:t>
            </a:r>
            <a:r>
              <a:rPr lang="en-US" b="1" dirty="0"/>
              <a:t>of directors surveyed found Circle useful or very useful in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COMMUNICATING THE LEARNING NEEDS OF THEIR STUDENTS TO PARENTS</a:t>
            </a:r>
            <a:r>
              <a:rPr lang="en-US" b="1" dirty="0"/>
              <a:t>.  </a:t>
            </a:r>
            <a:endParaRPr lang="en-US" dirty="0"/>
          </a:p>
          <a:p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95% </a:t>
            </a:r>
            <a:r>
              <a:rPr lang="en-US" sz="3600" b="1" dirty="0"/>
              <a:t>of directors using Circle at their schools reported seeing </a:t>
            </a:r>
            <a:r>
              <a:rPr lang="en-US" sz="3600" b="1" u="sng" dirty="0"/>
              <a:t>improvement or significant improvement</a:t>
            </a:r>
            <a:r>
              <a:rPr lang="en-US" sz="3600" b="1" dirty="0"/>
              <a:t> in the 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LITERACY INSTRUCTION OF THEIR TEACHERS.  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6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762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400" b="1" dirty="0"/>
          </a:p>
          <a:p>
            <a:pPr marL="457200" lvl="1" indent="0">
              <a:spcBef>
                <a:spcPts val="0"/>
              </a:spcBef>
              <a:buNone/>
            </a:pPr>
            <a:endParaRPr lang="en-US" sz="2000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838200"/>
            <a:ext cx="8153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000" b="1" i="1" dirty="0" smtClean="0">
                <a:solidFill>
                  <a:prstClr val="black"/>
                </a:solidFill>
              </a:rPr>
              <a:t>W</a:t>
            </a:r>
            <a:r>
              <a:rPr lang="en-US" sz="2000" b="1" i="1" dirty="0" smtClean="0"/>
              <a:t>elcome </a:t>
            </a:r>
            <a:r>
              <a:rPr lang="en-US" sz="2000" b="1" i="1" dirty="0"/>
              <a:t>and </a:t>
            </a:r>
            <a:r>
              <a:rPr lang="en-US" sz="2000" b="1" i="1" dirty="0" smtClean="0"/>
              <a:t>introductions</a:t>
            </a:r>
          </a:p>
          <a:p>
            <a:pPr marL="342900" lvl="0" indent="-342900">
              <a:buFont typeface="+mj-lt"/>
              <a:buAutoNum type="arabicPeriod"/>
            </a:pPr>
            <a:endParaRPr lang="en-US" sz="2000" b="1" i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000" b="1" i="1" dirty="0" smtClean="0"/>
              <a:t>Legislative Update</a:t>
            </a:r>
          </a:p>
          <a:p>
            <a:pPr marL="342900" lvl="0" indent="-342900">
              <a:buFont typeface="+mj-lt"/>
              <a:buAutoNum type="arabicPeriod"/>
            </a:pPr>
            <a:endParaRPr lang="en-US" sz="2000" b="1" i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000" b="1" i="1" dirty="0" smtClean="0"/>
              <a:t>April 14</a:t>
            </a:r>
            <a:r>
              <a:rPr lang="en-US" sz="2000" b="1" i="1" baseline="30000" dirty="0" smtClean="0"/>
              <a:t>th</a:t>
            </a:r>
            <a:r>
              <a:rPr lang="en-US" sz="2000" b="1" i="1" dirty="0" smtClean="0"/>
              <a:t> Board to Board – Take </a:t>
            </a:r>
            <a:r>
              <a:rPr lang="en-US" sz="2000" b="1" i="1" dirty="0" err="1" smtClean="0"/>
              <a:t>Aways</a:t>
            </a:r>
            <a:endParaRPr lang="en-US" sz="2000" b="1" i="1" dirty="0"/>
          </a:p>
          <a:p>
            <a:r>
              <a:rPr lang="en-US" sz="2000" b="1" i="1" dirty="0"/>
              <a:t> </a:t>
            </a:r>
            <a:endParaRPr lang="en-US" sz="2000" b="1" i="1" dirty="0" smtClean="0"/>
          </a:p>
          <a:p>
            <a:pPr marL="342900" lvl="0" indent="-342900">
              <a:buAutoNum type="arabicPeriod" startAt="4"/>
            </a:pPr>
            <a:r>
              <a:rPr lang="en-US" sz="2000" b="1" i="1" dirty="0" smtClean="0"/>
              <a:t>FY </a:t>
            </a:r>
            <a:r>
              <a:rPr lang="en-US" sz="2000" b="1" i="1" dirty="0"/>
              <a:t>16 </a:t>
            </a:r>
            <a:r>
              <a:rPr lang="en-US" sz="2000" b="1" i="1" dirty="0" smtClean="0"/>
              <a:t>Renewal</a:t>
            </a:r>
          </a:p>
          <a:p>
            <a:pPr lvl="1"/>
            <a:endParaRPr lang="en-US" sz="2000" b="1" i="1" dirty="0" smtClean="0"/>
          </a:p>
          <a:p>
            <a:pPr marL="342900" indent="-342900">
              <a:buAutoNum type="arabicPeriod" startAt="5"/>
            </a:pPr>
            <a:r>
              <a:rPr lang="en-US" sz="2000" b="1" i="1" dirty="0" smtClean="0"/>
              <a:t>Next Steps –Partnership Site Visit/Interview</a:t>
            </a:r>
          </a:p>
          <a:p>
            <a:endParaRPr lang="en-US" sz="2000" b="1" i="1" dirty="0"/>
          </a:p>
          <a:p>
            <a:pPr lvl="0"/>
            <a:r>
              <a:rPr lang="en-US" sz="2000" b="1" i="1" dirty="0"/>
              <a:t>6</a:t>
            </a:r>
            <a:r>
              <a:rPr lang="en-US" sz="2000" b="1" i="1" dirty="0" smtClean="0"/>
              <a:t>.  First Steps Strategic Planning Update</a:t>
            </a:r>
          </a:p>
          <a:p>
            <a:pPr marL="342900" lvl="0" indent="-342900">
              <a:buFont typeface="+mj-lt"/>
              <a:buAutoNum type="arabicPeriod"/>
            </a:pPr>
            <a:endParaRPr lang="en-US" sz="2000" b="1" i="1" dirty="0" smtClean="0"/>
          </a:p>
          <a:p>
            <a:pPr lvl="0"/>
            <a:r>
              <a:rPr lang="en-US" sz="2000" b="1" i="1" dirty="0"/>
              <a:t>7</a:t>
            </a:r>
            <a:r>
              <a:rPr lang="en-US" sz="2000" b="1" i="1" dirty="0" smtClean="0"/>
              <a:t>.  4-K Update</a:t>
            </a:r>
          </a:p>
          <a:p>
            <a:pPr marL="342900" lvl="0" indent="-342900">
              <a:buFont typeface="+mj-lt"/>
              <a:buAutoNum type="arabicPeriod"/>
            </a:pPr>
            <a:endParaRPr lang="en-US" sz="2000" b="1" i="1" dirty="0" smtClean="0"/>
          </a:p>
          <a:p>
            <a:pPr lvl="0"/>
            <a:r>
              <a:rPr lang="en-US" sz="2000" b="1" i="1" dirty="0"/>
              <a:t>8</a:t>
            </a:r>
            <a:r>
              <a:rPr lang="en-US" sz="2000" b="1" i="1" dirty="0" smtClean="0"/>
              <a:t>.  Baby Net Update</a:t>
            </a:r>
          </a:p>
          <a:p>
            <a:pPr marL="342900" lvl="0" indent="-342900">
              <a:buFont typeface="+mj-lt"/>
              <a:buAutoNum type="arabicPeriod"/>
            </a:pPr>
            <a:endParaRPr lang="en-US" sz="2000" b="1" i="1" dirty="0"/>
          </a:p>
          <a:p>
            <a:pPr lvl="0"/>
            <a:r>
              <a:rPr lang="en-US" sz="2000" b="1" i="1" dirty="0"/>
              <a:t>9</a:t>
            </a:r>
            <a:r>
              <a:rPr lang="en-US" sz="2000" b="1" i="1" dirty="0" smtClean="0"/>
              <a:t>.  Week of the Young Child Highlights</a:t>
            </a:r>
            <a:endParaRPr lang="en-US" sz="2000" b="1" i="1" dirty="0"/>
          </a:p>
          <a:p>
            <a:r>
              <a:rPr lang="en-US" sz="2000" b="1" i="1" dirty="0"/>
              <a:t> </a:t>
            </a:r>
          </a:p>
          <a:p>
            <a:pPr lvl="0"/>
            <a:r>
              <a:rPr lang="en-US" sz="2000" b="1" i="1" dirty="0" smtClean="0"/>
              <a:t>10.  Announcements/ Key dates</a:t>
            </a:r>
            <a:endParaRPr lang="en-US" sz="2000" b="1" i="1" dirty="0"/>
          </a:p>
          <a:p>
            <a:endParaRPr lang="en-US" sz="2000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93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4K Regional Coordinators</a:t>
            </a:r>
            <a:endParaRPr lang="en-US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Barbara Black (Richland, Chester, York, Kershaw) </a:t>
            </a:r>
            <a:r>
              <a:rPr lang="en-US" u="sng" dirty="0" smtClean="0">
                <a:hlinkClick r:id="rId2"/>
              </a:rPr>
              <a:t>bfblack@scfirststeps.org </a:t>
            </a:r>
          </a:p>
          <a:p>
            <a:pPr>
              <a:buNone/>
            </a:pPr>
            <a:r>
              <a:rPr lang="en-US" dirty="0" smtClean="0"/>
              <a:t>Anthony Broughton (Barnwell, Bamberg, Newberry, Calhoun, Sumter, Allendale) </a:t>
            </a:r>
            <a:r>
              <a:rPr lang="en-US" u="sng" dirty="0" smtClean="0">
                <a:hlinkClick r:id="rId3"/>
              </a:rPr>
              <a:t>abroughton@scfirststeps.org</a:t>
            </a:r>
            <a:endParaRPr lang="en-US" u="sng" dirty="0" smtClean="0"/>
          </a:p>
          <a:p>
            <a:pPr>
              <a:buNone/>
            </a:pPr>
            <a:r>
              <a:rPr lang="en-US" dirty="0" err="1" smtClean="0"/>
              <a:t>LaDrica</a:t>
            </a:r>
            <a:r>
              <a:rPr lang="en-US" dirty="0" smtClean="0"/>
              <a:t> Christian</a:t>
            </a:r>
            <a:r>
              <a:rPr lang="en-US" dirty="0"/>
              <a:t> </a:t>
            </a:r>
            <a:r>
              <a:rPr lang="en-US" dirty="0" smtClean="0"/>
              <a:t>(Florence, Darlington, Lee, Williamsburg, Dillon) </a:t>
            </a:r>
            <a:r>
              <a:rPr lang="en-US" u="sng" dirty="0" smtClean="0">
                <a:hlinkClick r:id="rId4"/>
              </a:rPr>
              <a:t>lchristian@scfirststeps.org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Kristine Jenkins</a:t>
            </a:r>
            <a:r>
              <a:rPr lang="en-US" dirty="0"/>
              <a:t> </a:t>
            </a:r>
            <a:r>
              <a:rPr lang="en-US" dirty="0" smtClean="0"/>
              <a:t>(Horry, Marion) </a:t>
            </a:r>
            <a:r>
              <a:rPr lang="en-US" u="sng" dirty="0" smtClean="0">
                <a:hlinkClick r:id="rId5"/>
              </a:rPr>
              <a:t>kjenkins@scfirststeps.org</a:t>
            </a:r>
            <a:endParaRPr lang="en-US" u="sng" dirty="0" smtClean="0"/>
          </a:p>
          <a:p>
            <a:pPr>
              <a:buNone/>
            </a:pPr>
            <a:endParaRPr lang="en-US" u="sng" dirty="0" smtClean="0">
              <a:hlinkClick r:id="rId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4K Regional Coordinators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Cassandra Johnson (Spartanburg, Laurens, Anderson, Cherokee, Union, Oconee, Anderson) </a:t>
            </a:r>
            <a:r>
              <a:rPr lang="en-US" u="sng" dirty="0" smtClean="0">
                <a:hlinkClick r:id="rId2"/>
              </a:rPr>
              <a:t>cjohnson@scfirststeps.org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Joy Mazur (Berkeley, Orangeburg, Georgetown, Hampton, Clarendon, Colleton) </a:t>
            </a:r>
            <a:r>
              <a:rPr lang="en-US" u="sng" dirty="0" smtClean="0">
                <a:hlinkClick r:id="rId3"/>
              </a:rPr>
              <a:t>Jasper-jmazur@scfirststeps.org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Marley Via (Lexington, Aiken, Edgefield, Saluda, Greenwood) </a:t>
            </a:r>
            <a:r>
              <a:rPr lang="en-US" u="sng" dirty="0" smtClean="0">
                <a:hlinkClick r:id="rId4"/>
              </a:rPr>
              <a:t>mvia@scfirststeps.org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Martha Strickland- Director </a:t>
            </a:r>
            <a:r>
              <a:rPr lang="en-US" u="sng" dirty="0" smtClean="0">
                <a:hlinkClick r:id="rId5"/>
              </a:rPr>
              <a:t>mstrickland@scfirststeps.org,  803-394-3446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BabyNet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Annual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grant renewal </a:t>
            </a:r>
            <a:r>
              <a:rPr lang="en-US" b="1" dirty="0" smtClean="0"/>
              <a:t>submitted to U.S. Department of Education this week. 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/>
              <a:t>Working with providers and interagency partners to fine tune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BRIDGES data system</a:t>
            </a:r>
            <a:r>
              <a:rPr lang="en-US" b="1" dirty="0" smtClean="0"/>
              <a:t>. </a:t>
            </a:r>
          </a:p>
          <a:p>
            <a:endParaRPr lang="en-US" b="1" dirty="0"/>
          </a:p>
          <a:p>
            <a:r>
              <a:rPr lang="en-US" b="1" dirty="0" smtClean="0"/>
              <a:t>If you are not in regular contact with regional BabyNet staff and/or need support with local issues, please contact Debbie and/or Christie Duke at 803-734-4713.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It is important to us that BabyNet work hand in hand with the Partnerships</a:t>
            </a:r>
            <a:r>
              <a:rPr lang="en-US" b="1" dirty="0" smtClean="0"/>
              <a:t>. 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12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ANNOUNCEMENTS</a:t>
            </a:r>
            <a:endParaRPr lang="en-US" sz="36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HIGHLIGHTS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NAEYC's</a:t>
            </a:r>
            <a:r>
              <a:rPr lang="en-US" sz="2400" dirty="0" smtClean="0"/>
              <a:t> </a:t>
            </a:r>
            <a:r>
              <a:rPr lang="en-US" sz="2400" dirty="0"/>
              <a:t>Week of the Young Child™ </a:t>
            </a:r>
            <a:r>
              <a:rPr lang="en-US" sz="2400" b="1" dirty="0"/>
              <a:t>April 12 –18, </a:t>
            </a:r>
            <a:r>
              <a:rPr lang="en-US" sz="2400" b="1" dirty="0" smtClean="0"/>
              <a:t>2015</a:t>
            </a:r>
            <a:r>
              <a:rPr lang="en-US" sz="2400" dirty="0" smtClean="0"/>
              <a:t>	</a:t>
            </a:r>
            <a:endParaRPr lang="en-US" sz="3000" b="1" dirty="0" smtClean="0"/>
          </a:p>
          <a:p>
            <a:pPr marL="0" indent="0">
              <a:buNone/>
            </a:pPr>
            <a:r>
              <a:rPr lang="en-US" sz="3000" b="1" dirty="0" smtClean="0"/>
              <a:t>Countdown to Kindergarten Planning </a:t>
            </a:r>
          </a:p>
          <a:p>
            <a:pPr marL="400050" lvl="1" indent="0">
              <a:buNone/>
            </a:pPr>
            <a:r>
              <a:rPr lang="en-US" sz="2400" dirty="0" smtClean="0"/>
              <a:t>2015 Forms and Curriculum posted to website</a:t>
            </a:r>
          </a:p>
          <a:p>
            <a:pPr marL="400050" lvl="1" indent="0">
              <a:buNone/>
            </a:pPr>
            <a:r>
              <a:rPr lang="en-US" sz="2400" dirty="0" smtClean="0"/>
              <a:t>Toolkit order forms past due</a:t>
            </a:r>
          </a:p>
          <a:p>
            <a:pPr marL="400050" lvl="1" indent="0">
              <a:buNone/>
            </a:pPr>
            <a:r>
              <a:rPr lang="en-US" sz="2400" dirty="0" smtClean="0"/>
              <a:t>Training for CTK visitors</a:t>
            </a:r>
          </a:p>
          <a:p>
            <a:pPr marL="0" indent="0">
              <a:buNone/>
            </a:pPr>
            <a:r>
              <a:rPr lang="en-US" sz="3000" b="1" dirty="0" smtClean="0"/>
              <a:t>Executive Director Directory </a:t>
            </a:r>
            <a:r>
              <a:rPr lang="en-US" sz="2400" dirty="0" smtClean="0"/>
              <a:t>(ED Focus Group idea)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3000" b="1" dirty="0" smtClean="0"/>
              <a:t>Other Announcements </a:t>
            </a:r>
            <a:r>
              <a:rPr lang="en-US" sz="2400" dirty="0" smtClean="0"/>
              <a:t>– news from the partnerships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275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b="1" u="sng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Summer 2015 </a:t>
            </a:r>
            <a:r>
              <a:rPr lang="en-US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78367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latin typeface="+mj-lt"/>
              </a:rPr>
              <a:t>May 26 -July 31</a:t>
            </a:r>
            <a:r>
              <a:rPr lang="en-US" sz="2800" dirty="0" smtClean="0">
                <a:latin typeface="+mj-lt"/>
              </a:rPr>
              <a:t>	Partnership Interviews/Site Visits</a:t>
            </a:r>
          </a:p>
          <a:p>
            <a:endParaRPr lang="en-US" sz="2800" b="1" u="sng" dirty="0" smtClean="0">
              <a:latin typeface="+mj-lt"/>
            </a:endParaRPr>
          </a:p>
          <a:p>
            <a:r>
              <a:rPr lang="en-US" sz="2800" b="1" u="sng" dirty="0" smtClean="0">
                <a:latin typeface="+mj-lt"/>
              </a:rPr>
              <a:t>May 29</a:t>
            </a:r>
            <a:r>
              <a:rPr lang="en-US" sz="2800" b="1" dirty="0" smtClean="0">
                <a:latin typeface="+mj-lt"/>
              </a:rPr>
              <a:t>    </a:t>
            </a:r>
            <a:r>
              <a:rPr lang="en-US" sz="2800" dirty="0" smtClean="0"/>
              <a:t>SC </a:t>
            </a:r>
            <a:r>
              <a:rPr lang="en-US" sz="2800" dirty="0"/>
              <a:t>First Steps Board of Trustees </a:t>
            </a:r>
            <a:r>
              <a:rPr lang="en-US" sz="2800" dirty="0" smtClean="0"/>
              <a:t>Meeting</a:t>
            </a:r>
          </a:p>
          <a:p>
            <a:endParaRPr lang="en-US" sz="2800" b="1" u="sng" dirty="0" smtClean="0">
              <a:latin typeface="+mj-lt"/>
            </a:endParaRPr>
          </a:p>
          <a:p>
            <a:r>
              <a:rPr lang="en-US" sz="2800" b="1" u="sng" dirty="0" smtClean="0">
                <a:latin typeface="+mj-lt"/>
              </a:rPr>
              <a:t>June 18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SC First Steps Board of Trustees Meeting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b="1" u="sng" dirty="0" smtClean="0">
                <a:latin typeface="+mj-lt"/>
              </a:rPr>
              <a:t>July 27–31 </a:t>
            </a:r>
            <a:r>
              <a:rPr lang="en-US" sz="2800" dirty="0" smtClean="0">
                <a:latin typeface="+mj-lt"/>
              </a:rPr>
              <a:t>   4K Academy (Columbia)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b="1" u="sng" dirty="0" smtClean="0">
                <a:latin typeface="+mj-lt"/>
              </a:rPr>
              <a:t>August 20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/>
              <a:t>SC First Steps Board of Trustees </a:t>
            </a:r>
            <a:r>
              <a:rPr lang="en-US" sz="2800" dirty="0" smtClean="0"/>
              <a:t>Meeting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561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14</a:t>
            </a:r>
            <a:r>
              <a:rPr lang="en-US" b="1" u="sng" baseline="300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Board to Board </a:t>
            </a:r>
            <a:endParaRPr lang="en-US" b="1" u="sng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Tammy </a:t>
            </a:r>
            <a:r>
              <a:rPr lang="en-US" dirty="0" err="1" smtClean="0"/>
              <a:t>Palowski</a:t>
            </a:r>
            <a:r>
              <a:rPr lang="en-US" dirty="0" smtClean="0"/>
              <a:t> Presentation regarding Serving and Finding At Risk children and Families</a:t>
            </a:r>
          </a:p>
          <a:p>
            <a:r>
              <a:rPr lang="en-US" dirty="0" smtClean="0"/>
              <a:t>Attorney overview of First Steps’ new </a:t>
            </a:r>
            <a:r>
              <a:rPr lang="en-US" dirty="0"/>
              <a:t>l</a:t>
            </a:r>
            <a:r>
              <a:rPr lang="en-US" dirty="0" smtClean="0"/>
              <a:t>aw (Act 287) and by-law changes</a:t>
            </a:r>
          </a:p>
          <a:p>
            <a:r>
              <a:rPr lang="en-US" dirty="0" smtClean="0"/>
              <a:t>Cherokee Collaboration- Talk to Me</a:t>
            </a:r>
          </a:p>
          <a:p>
            <a:r>
              <a:rPr lang="en-US" dirty="0" smtClean="0"/>
              <a:t>Break out groups sharing information regarding successes and 3 core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1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 16 Renewal and Beyond</a:t>
            </a:r>
            <a:endParaRPr lang="en-US" sz="4000" b="1" u="sng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0292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April 30 </a:t>
            </a:r>
            <a:r>
              <a:rPr lang="en-US" sz="2400" dirty="0" smtClean="0"/>
              <a:t>–Data entry completed (as much as possible)</a:t>
            </a:r>
            <a:endParaRPr lang="en-US" sz="2400" b="1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 smtClean="0"/>
              <a:t>May </a:t>
            </a:r>
            <a:r>
              <a:rPr lang="en-US" sz="2400" b="1" dirty="0"/>
              <a:t>8 </a:t>
            </a:r>
            <a:r>
              <a:rPr lang="en-US" sz="2400" dirty="0"/>
              <a:t>- Final date for FY </a:t>
            </a:r>
            <a:r>
              <a:rPr lang="en-US" sz="2400" dirty="0" smtClean="0"/>
              <a:t>16 </a:t>
            </a:r>
            <a:r>
              <a:rPr lang="en-US" sz="2400" dirty="0"/>
              <a:t>Renewal Plan </a:t>
            </a:r>
            <a:r>
              <a:rPr lang="en-US" sz="2400" dirty="0" smtClean="0"/>
              <a:t>submission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 smtClean="0"/>
              <a:t>June 1</a:t>
            </a:r>
            <a:r>
              <a:rPr lang="en-US" sz="2400" dirty="0" smtClean="0"/>
              <a:t>– </a:t>
            </a:r>
            <a:r>
              <a:rPr lang="en-US" sz="2400" dirty="0"/>
              <a:t>Data entry deadline for renewal plan review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June 18</a:t>
            </a:r>
            <a:r>
              <a:rPr lang="en-US" sz="2400" dirty="0" smtClean="0"/>
              <a:t>–SC First Steps Board of Trustees </a:t>
            </a:r>
            <a:r>
              <a:rPr lang="en-US" sz="2400" dirty="0"/>
              <a:t>review and renewal plan </a:t>
            </a:r>
            <a:r>
              <a:rPr lang="en-US" sz="2400" dirty="0" smtClean="0"/>
              <a:t>approval</a:t>
            </a:r>
          </a:p>
          <a:p>
            <a:endParaRPr lang="en-US" sz="2400" dirty="0" smtClean="0"/>
          </a:p>
          <a:p>
            <a:r>
              <a:rPr lang="en-US" sz="2400" b="1" dirty="0" smtClean="0"/>
              <a:t>May 26 through July 31</a:t>
            </a:r>
            <a:r>
              <a:rPr lang="en-US" sz="2400" dirty="0" smtClean="0"/>
              <a:t> – Consultation/Site Visits</a:t>
            </a:r>
          </a:p>
          <a:p>
            <a:endParaRPr lang="en-US" sz="2400" dirty="0"/>
          </a:p>
          <a:p>
            <a:r>
              <a:rPr lang="en-US" sz="2400" b="1" dirty="0" smtClean="0"/>
              <a:t>August 20 </a:t>
            </a:r>
            <a:r>
              <a:rPr lang="en-US" sz="2400" dirty="0" smtClean="0"/>
              <a:t>– State Board Meeting – Strategic Plan</a:t>
            </a:r>
            <a:endParaRPr lang="en-US" sz="2400" b="1" dirty="0"/>
          </a:p>
          <a:p>
            <a:endParaRPr lang="en-US" sz="1800" b="1" dirty="0" smtClean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6169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CARRY FORWARD </a:t>
            </a:r>
            <a:endParaRPr lang="en-US" sz="32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FY14 Carry Forward:</a:t>
            </a:r>
          </a:p>
          <a:p>
            <a:r>
              <a:rPr lang="en-US" sz="1600" dirty="0" smtClean="0"/>
              <a:t>Make sure all FY14 carry forward is budgeted in your current BSP in Fund 11</a:t>
            </a:r>
          </a:p>
          <a:p>
            <a:r>
              <a:rPr lang="en-US" sz="1600" dirty="0" smtClean="0"/>
              <a:t>Spend by June 30!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FY15 Carry Forward:</a:t>
            </a:r>
          </a:p>
          <a:p>
            <a:r>
              <a:rPr lang="en-US" sz="1600" dirty="0" smtClean="0"/>
              <a:t>Do not budget FY15 carry forward (Fund 56) in your Renewal BSP</a:t>
            </a:r>
            <a:endParaRPr lang="en-US" sz="1600" dirty="0"/>
          </a:p>
          <a:p>
            <a:r>
              <a:rPr lang="en-US" sz="1600" dirty="0" smtClean="0"/>
              <a:t>Finance </a:t>
            </a:r>
            <a:r>
              <a:rPr lang="en-US" sz="1600" dirty="0"/>
              <a:t>Office will certify available carry-forward per partnership by October 15. </a:t>
            </a:r>
            <a:endParaRPr lang="en-US" sz="1600" dirty="0" smtClean="0"/>
          </a:p>
          <a:p>
            <a:r>
              <a:rPr lang="en-US" sz="1600" dirty="0" smtClean="0"/>
              <a:t>Partnerships with FY 15 carry-forward </a:t>
            </a:r>
            <a:r>
              <a:rPr lang="en-US" sz="1600" u="sng" dirty="0" smtClean="0"/>
              <a:t>exceeding </a:t>
            </a:r>
            <a:r>
              <a:rPr lang="en-US" sz="1600" u="sng" dirty="0"/>
              <a:t>15% of their FY16 </a:t>
            </a:r>
            <a:r>
              <a:rPr lang="en-US" sz="1600" u="sng" dirty="0" smtClean="0"/>
              <a:t>state allocation</a:t>
            </a:r>
            <a:r>
              <a:rPr lang="en-US" sz="1600" dirty="0" smtClean="0"/>
              <a:t> </a:t>
            </a:r>
            <a:r>
              <a:rPr lang="en-US" sz="1600" dirty="0"/>
              <a:t>must submit a written justification </a:t>
            </a:r>
            <a:r>
              <a:rPr lang="en-US" sz="1600" dirty="0" smtClean="0"/>
              <a:t>and plan </a:t>
            </a:r>
            <a:r>
              <a:rPr lang="en-US" sz="1600" dirty="0"/>
              <a:t>to reduce their amount of carry-forward to 15% or lower by the following fiscal year (FY17). </a:t>
            </a:r>
            <a:endParaRPr lang="en-US" sz="1600" dirty="0" smtClean="0"/>
          </a:p>
          <a:p>
            <a:r>
              <a:rPr lang="en-US" sz="1600" dirty="0" smtClean="0"/>
              <a:t>Partnerships </a:t>
            </a:r>
            <a:r>
              <a:rPr lang="en-US" sz="1600" dirty="0"/>
              <a:t>whose </a:t>
            </a:r>
            <a:r>
              <a:rPr lang="en-US" sz="1600" u="sng" dirty="0"/>
              <a:t>carry-forward exceeds 15% for two or more fiscal years will be subject to conditional approval and potential withholding of grant funds </a:t>
            </a:r>
            <a:r>
              <a:rPr lang="en-US" sz="1600" dirty="0"/>
              <a:t>at the discretion of the First Steps Board of </a:t>
            </a:r>
            <a:r>
              <a:rPr lang="en-US" sz="1600" dirty="0" smtClean="0"/>
              <a:t>Trustees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4478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PARTNERSHIP Reflection and Planning 2015-16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1. Offer on-site, consultative technical assistance directed by needs  and strengths of </a:t>
            </a:r>
            <a:r>
              <a:rPr lang="en-US" sz="2400" dirty="0" smtClean="0">
                <a:solidFill>
                  <a:prstClr val="black"/>
                </a:solidFill>
              </a:rPr>
              <a:t>each local </a:t>
            </a:r>
            <a:r>
              <a:rPr lang="en-US" sz="2400" dirty="0">
                <a:solidFill>
                  <a:prstClr val="black"/>
                </a:solidFill>
              </a:rPr>
              <a:t>partnership.</a:t>
            </a:r>
          </a:p>
          <a:p>
            <a:pPr marL="0" lvl="0" indent="0">
              <a:spcBef>
                <a:spcPts val="600"/>
              </a:spcBef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2. Provide a venue for two-way communication –see local programs first hand / offer information on state planning efforts.</a:t>
            </a:r>
          </a:p>
          <a:p>
            <a:pPr marL="0" lvl="0" indent="0">
              <a:spcBef>
                <a:spcPts val="600"/>
              </a:spcBef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3. Gather data to inform the statewide strategic plan.</a:t>
            </a:r>
          </a:p>
          <a:p>
            <a:pPr marL="0" lvl="0" indent="0">
              <a:spcBef>
                <a:spcPts val="600"/>
              </a:spcBef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4. Jointly identify key focus for TA </a:t>
            </a:r>
            <a:r>
              <a:rPr lang="en-US" sz="2400" dirty="0" smtClean="0">
                <a:solidFill>
                  <a:prstClr val="black"/>
                </a:solidFill>
              </a:rPr>
              <a:t>support of </a:t>
            </a:r>
            <a:r>
              <a:rPr lang="en-US" sz="2400" dirty="0">
                <a:solidFill>
                  <a:prstClr val="black"/>
                </a:solidFill>
              </a:rPr>
              <a:t>local partnership needs for FY 16.</a:t>
            </a:r>
          </a:p>
          <a:p>
            <a:pPr marL="0" lvl="0" indent="0">
              <a:spcBef>
                <a:spcPts val="600"/>
              </a:spcBef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5. Connect directly with local board </a:t>
            </a:r>
            <a:r>
              <a:rPr lang="en-US" sz="2400" dirty="0" smtClean="0">
                <a:solidFill>
                  <a:prstClr val="black"/>
                </a:solidFill>
              </a:rPr>
              <a:t>members and staff.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87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Step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 Partnership Review Preparation and Interview (May 26 -July 31)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Draft Priority Partnership Goals (by August 31)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Partnership Board Approved Priority Goals Submitted (by September 30)</a:t>
            </a:r>
          </a:p>
        </p:txBody>
      </p:sp>
    </p:spTree>
    <p:extLst>
      <p:ext uri="{BB962C8B-B14F-4D97-AF65-F5344CB8AC3E}">
        <p14:creationId xmlns:p14="http://schemas.microsoft.com/office/powerpoint/2010/main" val="100201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Initial Partnership Review Preparation and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Interview team will consist of partnership TA, additional state office staff, state board member</a:t>
            </a:r>
          </a:p>
          <a:p>
            <a:r>
              <a:rPr lang="en-US" dirty="0" smtClean="0"/>
              <a:t>Include at least one partnership board member, plus other staff and vendors (as feasible)</a:t>
            </a:r>
          </a:p>
          <a:p>
            <a:r>
              <a:rPr lang="en-US" dirty="0" smtClean="0"/>
              <a:t>Interview preparation questions will be released next week (</a:t>
            </a:r>
            <a:r>
              <a:rPr lang="en-US" i="1" dirty="0" smtClean="0"/>
              <a:t>Partnership Reflection and Planning </a:t>
            </a:r>
            <a:r>
              <a:rPr lang="en-US" dirty="0" smtClean="0"/>
              <a:t>template)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16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Partnership Reflection and Planning interview template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Successes and challenges:</a:t>
            </a:r>
          </a:p>
          <a:p>
            <a:r>
              <a:rPr lang="en-US" dirty="0" smtClean="0"/>
              <a:t>Overall</a:t>
            </a:r>
          </a:p>
          <a:p>
            <a:r>
              <a:rPr lang="en-US" dirty="0" smtClean="0"/>
              <a:t>By Strategy (implementation, results)</a:t>
            </a:r>
          </a:p>
          <a:p>
            <a:r>
              <a:rPr lang="en-US" dirty="0" smtClean="0"/>
              <a:t>Governance and Operations, Fiscal, Collaboration/Community Engagement, Resource Development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Effectiveness with:</a:t>
            </a:r>
          </a:p>
          <a:p>
            <a:r>
              <a:rPr lang="en-US" dirty="0" smtClean="0"/>
              <a:t>Finding/serving at-risk children</a:t>
            </a:r>
          </a:p>
          <a:p>
            <a:r>
              <a:rPr lang="en-US" dirty="0" smtClean="0"/>
              <a:t>Collaboration around community needs</a:t>
            </a:r>
          </a:p>
          <a:p>
            <a:r>
              <a:rPr lang="en-US" dirty="0" smtClean="0"/>
              <a:t>Increasing access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Training/Development Needs of Partnership (board and staff)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Core Functions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2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miumSlides-South-Carolina-Ma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6089</TotalTime>
  <Words>987</Words>
  <Application>Microsoft Office PowerPoint</Application>
  <PresentationFormat>On-screen Show (4:3)</PresentationFormat>
  <Paragraphs>219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Office Theme</vt:lpstr>
      <vt:lpstr>PremiumSlides-South-Carolina-Map</vt:lpstr>
      <vt:lpstr>3_Office Theme</vt:lpstr>
      <vt:lpstr>1_Office Theme</vt:lpstr>
      <vt:lpstr>PowerPoint Presentation</vt:lpstr>
      <vt:lpstr> Today’s Agenda </vt:lpstr>
      <vt:lpstr>April 14th Board to Board </vt:lpstr>
      <vt:lpstr>FY 16 Renewal and Beyond</vt:lpstr>
      <vt:lpstr>CARRY FORWARD </vt:lpstr>
      <vt:lpstr>PARTNERSHIP Reflection and Planning 2015-16</vt:lpstr>
      <vt:lpstr>Three Step Process</vt:lpstr>
      <vt:lpstr>Initial Partnership Review Preparation and Interview</vt:lpstr>
      <vt:lpstr>Partnership Reflection and Planning interview template</vt:lpstr>
      <vt:lpstr>Priority Goals</vt:lpstr>
      <vt:lpstr>  FY16 Partnership TA Assignments </vt:lpstr>
      <vt:lpstr>FY16 Partnership TA Assignments</vt:lpstr>
      <vt:lpstr>FY16 Partnership TA Assignments</vt:lpstr>
      <vt:lpstr>FY16 Partnership TA Assignments</vt:lpstr>
      <vt:lpstr>FY16 Partnership TA Assignments</vt:lpstr>
      <vt:lpstr>4K UPDATE</vt:lpstr>
      <vt:lpstr>Circle Survey: Parents</vt:lpstr>
      <vt:lpstr>Circle Survey: Teachers</vt:lpstr>
      <vt:lpstr>Circle Survey: Directors</vt:lpstr>
      <vt:lpstr>4K Regional Coordinators</vt:lpstr>
      <vt:lpstr>4K Regional Coordinators</vt:lpstr>
      <vt:lpstr>BabyNet Update</vt:lpstr>
      <vt:lpstr>ANNOUNCEMENTS</vt:lpstr>
      <vt:lpstr> Summer 2015 Calendar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Robertson, Debbie</cp:lastModifiedBy>
  <cp:revision>313</cp:revision>
  <cp:lastPrinted>2014-07-22T17:33:16Z</cp:lastPrinted>
  <dcterms:created xsi:type="dcterms:W3CDTF">2015-04-24T01:37:30Z</dcterms:created>
  <dcterms:modified xsi:type="dcterms:W3CDTF">2015-04-24T17:42:16Z</dcterms:modified>
</cp:coreProperties>
</file>