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2" r:id="rId3"/>
    <p:sldId id="303" r:id="rId4"/>
    <p:sldId id="304" r:id="rId5"/>
    <p:sldId id="283" r:id="rId6"/>
    <p:sldId id="291" r:id="rId7"/>
    <p:sldId id="305" r:id="rId8"/>
    <p:sldId id="299" r:id="rId9"/>
    <p:sldId id="284" r:id="rId10"/>
    <p:sldId id="288" r:id="rId11"/>
    <p:sldId id="292" r:id="rId12"/>
    <p:sldId id="293" r:id="rId13"/>
    <p:sldId id="286" r:id="rId14"/>
    <p:sldId id="300" r:id="rId15"/>
    <p:sldId id="301" r:id="rId16"/>
    <p:sldId id="287" r:id="rId17"/>
    <p:sldId id="294" r:id="rId18"/>
    <p:sldId id="295" r:id="rId19"/>
    <p:sldId id="296" r:id="rId20"/>
    <p:sldId id="297" r:id="rId21"/>
    <p:sldId id="289" r:id="rId22"/>
    <p:sldId id="298" r:id="rId23"/>
    <p:sldId id="276" r:id="rId24"/>
    <p:sldId id="302"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EFA543"/>
    <a:srgbClr val="FF9900"/>
    <a:srgbClr val="FFC540"/>
    <a:srgbClr val="66FF33"/>
    <a:srgbClr val="FFFF00"/>
    <a:srgbClr val="F4F472"/>
    <a:srgbClr val="F5DC71"/>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52" autoAdjust="0"/>
    <p:restoredTop sz="94676" autoAdjust="0"/>
  </p:normalViewPr>
  <p:slideViewPr>
    <p:cSldViewPr>
      <p:cViewPr>
        <p:scale>
          <a:sx n="114" d="100"/>
          <a:sy n="114" d="100"/>
        </p:scale>
        <p:origin x="-150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5FE57-40F3-455F-8F13-E3E760B765EE}" type="datetimeFigureOut">
              <a:rPr lang="en-US" smtClean="0"/>
              <a:t>4/15/2016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98491-F08C-4383-ACCA-FC8A3026F447}" type="slidenum">
              <a:rPr lang="en-US" smtClean="0"/>
              <a:t>‹#›</a:t>
            </a:fld>
            <a:endParaRPr lang="en-US"/>
          </a:p>
        </p:txBody>
      </p:sp>
    </p:spTree>
    <p:extLst>
      <p:ext uri="{BB962C8B-B14F-4D97-AF65-F5344CB8AC3E}">
        <p14:creationId xmlns:p14="http://schemas.microsoft.com/office/powerpoint/2010/main" val="257082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74F699-89A4-4555-9A63-1C9598C208E4}" type="datetimeFigureOut">
              <a:rPr lang="en-US" smtClean="0"/>
              <a:pPr/>
              <a:t>4/15/2016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6EBD7B-90D8-4050-9AF7-7CF66199DF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6EBD7B-90D8-4050-9AF7-7CF66199DF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6EBD7B-90D8-4050-9AF7-7CF66199DF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6EBD7B-90D8-4050-9AF7-7CF66199DF3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6EBD7B-90D8-4050-9AF7-7CF66199DF3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6EBD7B-90D8-4050-9AF7-7CF66199DF3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6EBD7B-90D8-4050-9AF7-7CF66199DF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6EBD7B-90D8-4050-9AF7-7CF66199DF3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74F699-89A4-4555-9A63-1C9598C208E4}" type="datetimeFigureOut">
              <a:rPr lang="en-US" smtClean="0"/>
              <a:pPr/>
              <a:t>4/15/2016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6EBD7B-90D8-4050-9AF7-7CF66199DF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74F699-89A4-4555-9A63-1C9598C208E4}" type="datetimeFigureOut">
              <a:rPr lang="en-US" smtClean="0"/>
              <a:pPr/>
              <a:t>4/15/2016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6EBD7B-90D8-4050-9AF7-7CF66199DF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74F699-89A4-4555-9A63-1C9598C208E4}" type="datetimeFigureOut">
              <a:rPr lang="en-US" smtClean="0"/>
              <a:pPr/>
              <a:t>4/15/2016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6EBD7B-90D8-4050-9AF7-7CF66199DF3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74F699-89A4-4555-9A63-1C9598C208E4}" type="datetimeFigureOut">
              <a:rPr lang="en-US" smtClean="0"/>
              <a:pPr/>
              <a:t>4/15/2016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6EBD7B-90D8-4050-9AF7-7CF66199DF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7810" y="0"/>
            <a:ext cx="6826190" cy="2236991"/>
          </a:xfrm>
          <a:solidFill>
            <a:srgbClr val="FFFF00"/>
          </a:solidFill>
        </p:spPr>
        <p:txBody>
          <a:bodyPr>
            <a:normAutofit fontScale="90000"/>
          </a:bodyPr>
          <a:lstStyle/>
          <a:p>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0" y="2236991"/>
            <a:ext cx="6306106" cy="2487409"/>
          </a:xfrm>
          <a:solidFill>
            <a:srgbClr val="00B0F0"/>
          </a:solidFill>
        </p:spPr>
        <p:txBody>
          <a:bodyPr>
            <a:normAutofit/>
          </a:bodyPr>
          <a:lstStyle/>
          <a:p>
            <a:endParaRPr lang="en-US" sz="200" b="1" dirty="0" smtClean="0">
              <a:solidFill>
                <a:schemeClr val="bg1"/>
              </a:solidFill>
            </a:endParaRPr>
          </a:p>
          <a:p>
            <a:endParaRPr lang="en-US" sz="200" b="1" dirty="0">
              <a:solidFill>
                <a:schemeClr val="bg1"/>
              </a:solidFill>
            </a:endParaRPr>
          </a:p>
          <a:p>
            <a:pPr algn="ctr"/>
            <a:r>
              <a:rPr lang="en-US" sz="5400" b="1" dirty="0" smtClean="0">
                <a:solidFill>
                  <a:schemeClr val="bg1"/>
                </a:solidFill>
              </a:rPr>
              <a:t> </a:t>
            </a:r>
            <a:r>
              <a:rPr lang="en-US" sz="6600" b="1" dirty="0" smtClean="0">
                <a:solidFill>
                  <a:schemeClr val="bg1"/>
                </a:solidFill>
              </a:rPr>
              <a:t>Countdown to Kindergarten </a:t>
            </a:r>
            <a:endParaRPr lang="en-US" sz="5400" b="1" dirty="0" smtClean="0">
              <a:solidFill>
                <a:schemeClr val="bg1"/>
              </a:solidFill>
            </a:endParaRPr>
          </a:p>
          <a:p>
            <a:endParaRPr lang="en-US" dirty="0"/>
          </a:p>
        </p:txBody>
      </p:sp>
      <p:sp>
        <p:nvSpPr>
          <p:cNvPr id="4" name="TextBox 3"/>
          <p:cNvSpPr txBox="1"/>
          <p:nvPr/>
        </p:nvSpPr>
        <p:spPr>
          <a:xfrm>
            <a:off x="-1" y="4648200"/>
            <a:ext cx="4635623" cy="2209800"/>
          </a:xfrm>
          <a:prstGeom prst="rect">
            <a:avLst/>
          </a:prstGeom>
          <a:solidFill>
            <a:srgbClr val="33CC33"/>
          </a:solidFill>
        </p:spPr>
        <p:txBody>
          <a:bodyPr wrap="square" rtlCol="0">
            <a:spAutoFit/>
          </a:bodyPr>
          <a:lstStyle/>
          <a:p>
            <a:endParaRPr lang="en-US" dirty="0"/>
          </a:p>
        </p:txBody>
      </p:sp>
      <p:sp>
        <p:nvSpPr>
          <p:cNvPr id="5" name="TextBox 4"/>
          <p:cNvSpPr txBox="1"/>
          <p:nvPr/>
        </p:nvSpPr>
        <p:spPr>
          <a:xfrm>
            <a:off x="6306106" y="4648200"/>
            <a:ext cx="2837894" cy="2209800"/>
          </a:xfrm>
          <a:prstGeom prst="rect">
            <a:avLst/>
          </a:prstGeom>
          <a:solidFill>
            <a:srgbClr val="FF9900"/>
          </a:solidFill>
        </p:spPr>
        <p:txBody>
          <a:bodyPr wrap="square" rtlCol="0">
            <a:spAutoFit/>
          </a:bodyPr>
          <a:lstStyle/>
          <a:p>
            <a:endParaRPr lang="en-US" dirty="0"/>
          </a:p>
        </p:txBody>
      </p:sp>
      <p:sp>
        <p:nvSpPr>
          <p:cNvPr id="6" name="TextBox 5"/>
          <p:cNvSpPr txBox="1"/>
          <p:nvPr/>
        </p:nvSpPr>
        <p:spPr>
          <a:xfrm>
            <a:off x="298510" y="4905970"/>
            <a:ext cx="4038600" cy="1754326"/>
          </a:xfrm>
          <a:prstGeom prst="rect">
            <a:avLst/>
          </a:prstGeom>
          <a:noFill/>
        </p:spPr>
        <p:txBody>
          <a:bodyPr wrap="square" rtlCol="0">
            <a:spAutoFit/>
          </a:bodyPr>
          <a:lstStyle/>
          <a:p>
            <a:pPr algn="ctr"/>
            <a:r>
              <a:rPr lang="en-US" sz="5400" b="1" dirty="0" smtClean="0"/>
              <a:t>Teacher Training</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17810" cy="2236991"/>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2667000"/>
            <a:ext cx="2609294" cy="144981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8238" y="4484272"/>
            <a:ext cx="1750162" cy="23737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6894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dirty="0" smtClean="0"/>
              <a:t>The DO’s to</a:t>
            </a:r>
            <a:br>
              <a:rPr lang="en-US" sz="3200" dirty="0" smtClean="0"/>
            </a:br>
            <a:r>
              <a:rPr lang="en-US" sz="3200" dirty="0" smtClean="0"/>
              <a:t>Countdown to Kindergarten </a:t>
            </a:r>
            <a:br>
              <a:rPr lang="en-US" sz="3200" dirty="0" smtClean="0"/>
            </a:br>
            <a:endParaRPr lang="en-US" sz="3200" dirty="0"/>
          </a:p>
        </p:txBody>
      </p:sp>
      <p:sp>
        <p:nvSpPr>
          <p:cNvPr id="5" name="Content Placeholder 2"/>
          <p:cNvSpPr>
            <a:spLocks noGrp="1"/>
          </p:cNvSpPr>
          <p:nvPr>
            <p:ph idx="1"/>
          </p:nvPr>
        </p:nvSpPr>
        <p:spPr>
          <a:xfrm>
            <a:off x="457200" y="1295400"/>
            <a:ext cx="8229600" cy="5029200"/>
          </a:xfrm>
        </p:spPr>
        <p:txBody>
          <a:bodyPr rtlCol="0">
            <a:normAutofit/>
          </a:bodyPr>
          <a:lstStyle/>
          <a:p>
            <a:pPr marL="109728" indent="0" algn="ctr" eaLnBrk="1" fontAlgn="auto" hangingPunct="1">
              <a:lnSpc>
                <a:spcPct val="90000"/>
              </a:lnSpc>
              <a:spcAft>
                <a:spcPts val="0"/>
              </a:spcAft>
              <a:buNone/>
              <a:defRPr/>
            </a:pPr>
            <a:endParaRPr lang="en-US" sz="2400" dirty="0" smtClean="0">
              <a:latin typeface="+mj-lt"/>
            </a:endParaRPr>
          </a:p>
          <a:p>
            <a:pPr eaLnBrk="1" fontAlgn="auto" hangingPunct="1">
              <a:lnSpc>
                <a:spcPct val="90000"/>
              </a:lnSpc>
              <a:spcAft>
                <a:spcPts val="0"/>
              </a:spcAft>
              <a:buFont typeface="Arial" pitchFamily="34" charset="0"/>
              <a:buChar char="•"/>
              <a:defRPr/>
            </a:pPr>
            <a:r>
              <a:rPr lang="en-US" sz="2400" dirty="0" smtClean="0">
                <a:latin typeface="+mj-lt"/>
              </a:rPr>
              <a:t>Focus </a:t>
            </a:r>
            <a:r>
              <a:rPr lang="en-US" sz="2400" dirty="0">
                <a:latin typeface="+mj-lt"/>
              </a:rPr>
              <a:t>on the family; get involved with </a:t>
            </a:r>
            <a:r>
              <a:rPr lang="en-US" sz="2400" dirty="0" smtClean="0">
                <a:latin typeface="+mj-lt"/>
              </a:rPr>
              <a:t>them</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Have a positive attitude about being there and you will </a:t>
            </a:r>
            <a:r>
              <a:rPr lang="en-US" sz="2400" dirty="0" smtClean="0">
                <a:latin typeface="+mj-lt"/>
              </a:rPr>
              <a:t>enjoy your visits</a:t>
            </a:r>
          </a:p>
          <a:p>
            <a:pPr eaLnBrk="1" fontAlgn="auto" hangingPunct="1">
              <a:lnSpc>
                <a:spcPct val="90000"/>
              </a:lnSpc>
              <a:spcAft>
                <a:spcPts val="0"/>
              </a:spcAft>
              <a:buFont typeface="Arial" pitchFamily="34" charset="0"/>
              <a:buChar char="•"/>
              <a:defRPr/>
            </a:pPr>
            <a:r>
              <a:rPr lang="en-US" sz="2400" dirty="0" smtClean="0">
                <a:latin typeface="+mj-lt"/>
              </a:rPr>
              <a:t>Find </a:t>
            </a:r>
            <a:r>
              <a:rPr lang="en-US" sz="2400" dirty="0">
                <a:latin typeface="+mj-lt"/>
              </a:rPr>
              <a:t>and build on the positive aspects of the </a:t>
            </a:r>
            <a:r>
              <a:rPr lang="en-US" sz="2400" dirty="0" smtClean="0">
                <a:latin typeface="+mj-lt"/>
              </a:rPr>
              <a:t>family</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Be a good </a:t>
            </a:r>
            <a:r>
              <a:rPr lang="en-US" sz="2400" dirty="0" smtClean="0">
                <a:latin typeface="+mj-lt"/>
              </a:rPr>
              <a:t>listener</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Be </a:t>
            </a:r>
            <a:r>
              <a:rPr lang="en-US" sz="2400" dirty="0" smtClean="0">
                <a:latin typeface="+mj-lt"/>
              </a:rPr>
              <a:t>flexible</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Be </a:t>
            </a:r>
            <a:r>
              <a:rPr lang="en-US" sz="2400" dirty="0" smtClean="0">
                <a:latin typeface="+mj-lt"/>
              </a:rPr>
              <a:t>prompt</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Use professional </a:t>
            </a:r>
            <a:r>
              <a:rPr lang="en-US" sz="2400" dirty="0" smtClean="0">
                <a:latin typeface="+mj-lt"/>
              </a:rPr>
              <a:t>language</a:t>
            </a:r>
            <a:endParaRPr lang="en-US" sz="2400" dirty="0">
              <a:latin typeface="+mj-lt"/>
            </a:endParaRPr>
          </a:p>
          <a:p>
            <a:pPr eaLnBrk="1" fontAlgn="auto" hangingPunct="1">
              <a:lnSpc>
                <a:spcPct val="90000"/>
              </a:lnSpc>
              <a:spcAft>
                <a:spcPts val="0"/>
              </a:spcAft>
              <a:buFont typeface="Arial" pitchFamily="34" charset="0"/>
              <a:buChar char="•"/>
              <a:defRPr/>
            </a:pPr>
            <a:r>
              <a:rPr lang="en-US" sz="2400" dirty="0">
                <a:latin typeface="+mj-lt"/>
              </a:rPr>
              <a:t>Dress appropriately and </a:t>
            </a:r>
            <a:r>
              <a:rPr lang="en-US" sz="2400" dirty="0" smtClean="0">
                <a:latin typeface="+mj-lt"/>
              </a:rPr>
              <a:t>comfortably</a:t>
            </a:r>
            <a:endParaRPr lang="en-US" sz="2400" dirty="0">
              <a:latin typeface="+mj-lt"/>
            </a:endParaRPr>
          </a:p>
          <a:p>
            <a:pPr eaLnBrk="1" fontAlgn="auto" hangingPunct="1">
              <a:lnSpc>
                <a:spcPct val="90000"/>
              </a:lnSpc>
              <a:spcAft>
                <a:spcPts val="0"/>
              </a:spcAft>
              <a:buFont typeface="Arial" pitchFamily="34" charset="0"/>
              <a:buChar char="•"/>
              <a:defRPr/>
            </a:pPr>
            <a:endParaRPr lang="en-US" dirty="0">
              <a:latin typeface="Comic Sans MS" pitchFamily="66" charset="0"/>
            </a:endParaRPr>
          </a:p>
        </p:txBody>
      </p:sp>
    </p:spTree>
    <p:extLst>
      <p:ext uri="{BB962C8B-B14F-4D97-AF65-F5344CB8AC3E}">
        <p14:creationId xmlns:p14="http://schemas.microsoft.com/office/powerpoint/2010/main" val="1279304430"/>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dirty="0" smtClean="0"/>
              <a:t>The DO’s to</a:t>
            </a:r>
            <a:br>
              <a:rPr lang="en-US" sz="3200" dirty="0" smtClean="0"/>
            </a:br>
            <a:r>
              <a:rPr lang="en-US" sz="3200" dirty="0" smtClean="0"/>
              <a:t>Countdown to Kindergarten </a:t>
            </a:r>
            <a:br>
              <a:rPr lang="en-US" sz="3200" dirty="0" smtClean="0"/>
            </a:br>
            <a:endParaRPr lang="en-US" sz="3200" dirty="0"/>
          </a:p>
        </p:txBody>
      </p:sp>
      <p:sp>
        <p:nvSpPr>
          <p:cNvPr id="5" name="Content Placeholder 2"/>
          <p:cNvSpPr>
            <a:spLocks noGrp="1"/>
          </p:cNvSpPr>
          <p:nvPr>
            <p:ph idx="1"/>
          </p:nvPr>
        </p:nvSpPr>
        <p:spPr>
          <a:xfrm>
            <a:off x="457200" y="1295400"/>
            <a:ext cx="8229600" cy="5029200"/>
          </a:xfrm>
        </p:spPr>
        <p:txBody>
          <a:bodyPr rtlCol="0">
            <a:normAutofit/>
          </a:bodyPr>
          <a:lstStyle/>
          <a:p>
            <a:pPr marL="109728" indent="0" algn="ctr" eaLnBrk="1" fontAlgn="auto" hangingPunct="1">
              <a:lnSpc>
                <a:spcPct val="90000"/>
              </a:lnSpc>
              <a:spcAft>
                <a:spcPts val="0"/>
              </a:spcAft>
              <a:buNone/>
              <a:defRPr/>
            </a:pPr>
            <a:endParaRPr lang="en-US" sz="2400" dirty="0" smtClean="0">
              <a:latin typeface="+mj-lt"/>
            </a:endParaRPr>
          </a:p>
          <a:p>
            <a:pPr marL="109728" indent="0" algn="ctr" eaLnBrk="1" fontAlgn="auto" hangingPunct="1">
              <a:lnSpc>
                <a:spcPct val="90000"/>
              </a:lnSpc>
              <a:spcAft>
                <a:spcPts val="0"/>
              </a:spcAft>
              <a:buNone/>
              <a:defRPr/>
            </a:pPr>
            <a:endParaRPr lang="en-US" sz="2400" dirty="0" smtClean="0">
              <a:latin typeface="+mj-lt"/>
            </a:endParaRPr>
          </a:p>
          <a:p>
            <a:pPr>
              <a:lnSpc>
                <a:spcPct val="90000"/>
              </a:lnSpc>
            </a:pPr>
            <a:r>
              <a:rPr lang="en-US" altLang="en-US" sz="2400" dirty="0">
                <a:latin typeface="+mj-lt"/>
              </a:rPr>
              <a:t>Be confident</a:t>
            </a:r>
          </a:p>
          <a:p>
            <a:pPr>
              <a:lnSpc>
                <a:spcPct val="90000"/>
              </a:lnSpc>
            </a:pPr>
            <a:r>
              <a:rPr lang="en-US" altLang="en-US" sz="2400" dirty="0">
                <a:latin typeface="+mj-lt"/>
              </a:rPr>
              <a:t>Be yourself</a:t>
            </a:r>
          </a:p>
          <a:p>
            <a:pPr>
              <a:lnSpc>
                <a:spcPct val="90000"/>
              </a:lnSpc>
            </a:pPr>
            <a:r>
              <a:rPr lang="en-US" altLang="en-US" sz="2400" dirty="0">
                <a:latin typeface="+mj-lt"/>
              </a:rPr>
              <a:t>Respect cultural and ethnic values</a:t>
            </a:r>
          </a:p>
          <a:p>
            <a:pPr>
              <a:lnSpc>
                <a:spcPct val="90000"/>
              </a:lnSpc>
            </a:pPr>
            <a:r>
              <a:rPr lang="en-US" altLang="en-US" sz="2400" dirty="0">
                <a:latin typeface="+mj-lt"/>
              </a:rPr>
              <a:t>Monitor your own behavior-the parent is observing you</a:t>
            </a:r>
          </a:p>
          <a:p>
            <a:pPr>
              <a:lnSpc>
                <a:spcPct val="90000"/>
              </a:lnSpc>
            </a:pPr>
            <a:r>
              <a:rPr lang="en-US" altLang="en-US" sz="2400" dirty="0">
                <a:latin typeface="+mj-lt"/>
              </a:rPr>
              <a:t>Use common sense to maintain your safety</a:t>
            </a:r>
          </a:p>
          <a:p>
            <a:pPr>
              <a:lnSpc>
                <a:spcPct val="90000"/>
              </a:lnSpc>
            </a:pPr>
            <a:r>
              <a:rPr lang="en-US" altLang="en-US" sz="2400" dirty="0">
                <a:latin typeface="+mj-lt"/>
              </a:rPr>
              <a:t>Each time ask the parent/child if they have any questions</a:t>
            </a:r>
          </a:p>
          <a:p>
            <a:pPr eaLnBrk="1" fontAlgn="auto" hangingPunct="1">
              <a:lnSpc>
                <a:spcPct val="90000"/>
              </a:lnSpc>
              <a:spcAft>
                <a:spcPts val="0"/>
              </a:spcAft>
              <a:buFont typeface="Arial" pitchFamily="34" charset="0"/>
              <a:buChar char="•"/>
              <a:defRPr/>
            </a:pPr>
            <a:endParaRPr lang="en-US" dirty="0">
              <a:latin typeface="Comic Sans MS" pitchFamily="66" charset="0"/>
            </a:endParaRPr>
          </a:p>
        </p:txBody>
      </p:sp>
    </p:spTree>
    <p:extLst>
      <p:ext uri="{BB962C8B-B14F-4D97-AF65-F5344CB8AC3E}">
        <p14:creationId xmlns:p14="http://schemas.microsoft.com/office/powerpoint/2010/main" val="141757231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dirty="0" smtClean="0"/>
              <a:t>What </a:t>
            </a:r>
            <a:r>
              <a:rPr lang="en-US" sz="3200" u="sng" dirty="0" smtClean="0"/>
              <a:t>Not</a:t>
            </a:r>
            <a:r>
              <a:rPr lang="en-US" sz="3200" dirty="0" smtClean="0"/>
              <a:t> to do in</a:t>
            </a:r>
            <a:br>
              <a:rPr lang="en-US" sz="3200" dirty="0" smtClean="0"/>
            </a:br>
            <a:r>
              <a:rPr lang="en-US" sz="3200" dirty="0" smtClean="0"/>
              <a:t>Countdown to Kindergarten </a:t>
            </a:r>
            <a:br>
              <a:rPr lang="en-US" sz="3200" dirty="0" smtClean="0"/>
            </a:br>
            <a:endParaRPr lang="en-US" sz="3200" dirty="0"/>
          </a:p>
        </p:txBody>
      </p:sp>
      <p:sp>
        <p:nvSpPr>
          <p:cNvPr id="5" name="Content Placeholder 2"/>
          <p:cNvSpPr>
            <a:spLocks noGrp="1"/>
          </p:cNvSpPr>
          <p:nvPr>
            <p:ph idx="1"/>
          </p:nvPr>
        </p:nvSpPr>
        <p:spPr>
          <a:xfrm>
            <a:off x="457200" y="1295400"/>
            <a:ext cx="8229600" cy="5029200"/>
          </a:xfrm>
        </p:spPr>
        <p:txBody>
          <a:bodyPr rtlCol="0">
            <a:normAutofit/>
          </a:bodyPr>
          <a:lstStyle/>
          <a:p>
            <a:pPr marL="109728" indent="0" algn="ctr" eaLnBrk="1" fontAlgn="auto" hangingPunct="1">
              <a:lnSpc>
                <a:spcPct val="90000"/>
              </a:lnSpc>
              <a:spcAft>
                <a:spcPts val="0"/>
              </a:spcAft>
              <a:buNone/>
              <a:defRPr/>
            </a:pPr>
            <a:endParaRPr lang="en-US" sz="2400" dirty="0" smtClean="0">
              <a:latin typeface="+mj-lt"/>
            </a:endParaRPr>
          </a:p>
          <a:p>
            <a:pPr marL="109728" indent="0" algn="ctr" eaLnBrk="1" fontAlgn="auto" hangingPunct="1">
              <a:lnSpc>
                <a:spcPct val="90000"/>
              </a:lnSpc>
              <a:spcAft>
                <a:spcPts val="0"/>
              </a:spcAft>
              <a:buNone/>
              <a:defRPr/>
            </a:pPr>
            <a:endParaRPr lang="en-US" sz="2400" dirty="0" smtClean="0">
              <a:latin typeface="+mj-lt"/>
            </a:endParaRPr>
          </a:p>
          <a:p>
            <a:r>
              <a:rPr lang="en-US" altLang="en-US" sz="2400" dirty="0">
                <a:latin typeface="+mj-lt"/>
              </a:rPr>
              <a:t>Impose your own values</a:t>
            </a:r>
          </a:p>
          <a:p>
            <a:r>
              <a:rPr lang="en-US" altLang="en-US" sz="2400" dirty="0">
                <a:latin typeface="+mj-lt"/>
              </a:rPr>
              <a:t>Exclude other members of the family from the visit</a:t>
            </a:r>
          </a:p>
          <a:p>
            <a:r>
              <a:rPr lang="en-US" altLang="en-US" sz="2400" dirty="0">
                <a:latin typeface="+mj-lt"/>
              </a:rPr>
              <a:t>Discuss other families in your program</a:t>
            </a:r>
          </a:p>
          <a:p>
            <a:r>
              <a:rPr lang="en-US" altLang="en-US" sz="2400" dirty="0">
                <a:latin typeface="+mj-lt"/>
              </a:rPr>
              <a:t>Be the center of attention.</a:t>
            </a:r>
          </a:p>
          <a:p>
            <a:r>
              <a:rPr lang="en-US" altLang="en-US" sz="2400" dirty="0">
                <a:latin typeface="+mj-lt"/>
              </a:rPr>
              <a:t>Expect perfection from the </a:t>
            </a:r>
            <a:r>
              <a:rPr lang="en-US" altLang="en-US" sz="2400" dirty="0" smtClean="0">
                <a:latin typeface="+mj-lt"/>
              </a:rPr>
              <a:t>parent</a:t>
            </a:r>
          </a:p>
          <a:p>
            <a:r>
              <a:rPr lang="en-US" altLang="en-US" sz="2400" dirty="0" smtClean="0">
                <a:latin typeface="+mj-lt"/>
              </a:rPr>
              <a:t>Act as if it is an academic program.</a:t>
            </a:r>
            <a:endParaRPr lang="en-US" altLang="en-US" sz="2400" dirty="0">
              <a:latin typeface="+mj-lt"/>
            </a:endParaRPr>
          </a:p>
          <a:p>
            <a:pPr eaLnBrk="1" fontAlgn="auto" hangingPunct="1">
              <a:lnSpc>
                <a:spcPct val="90000"/>
              </a:lnSpc>
              <a:spcAft>
                <a:spcPts val="0"/>
              </a:spcAft>
              <a:buFont typeface="Arial" pitchFamily="34" charset="0"/>
              <a:buChar char="•"/>
              <a:defRPr/>
            </a:pPr>
            <a:endParaRPr lang="en-US" dirty="0">
              <a:latin typeface="Comic Sans MS" pitchFamily="66" charset="0"/>
            </a:endParaRPr>
          </a:p>
        </p:txBody>
      </p:sp>
    </p:spTree>
    <p:extLst>
      <p:ext uri="{BB962C8B-B14F-4D97-AF65-F5344CB8AC3E}">
        <p14:creationId xmlns:p14="http://schemas.microsoft.com/office/powerpoint/2010/main" val="183705051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pPr algn="ctr"/>
            <a:r>
              <a:rPr lang="en-US" sz="2800" dirty="0" smtClean="0"/>
              <a:t>Tips for Successful Visits  </a:t>
            </a:r>
            <a:endParaRPr lang="en-US" sz="2800" u="sng" dirty="0"/>
          </a:p>
        </p:txBody>
      </p:sp>
      <p:sp>
        <p:nvSpPr>
          <p:cNvPr id="5" name="Content Placeholder 2"/>
          <p:cNvSpPr>
            <a:spLocks noGrp="1"/>
          </p:cNvSpPr>
          <p:nvPr>
            <p:ph idx="1"/>
          </p:nvPr>
        </p:nvSpPr>
        <p:spPr>
          <a:xfrm>
            <a:off x="457200" y="1295400"/>
            <a:ext cx="8229600" cy="4724400"/>
          </a:xfrm>
        </p:spPr>
        <p:txBody>
          <a:bodyPr rtlCol="0">
            <a:normAutofit/>
          </a:bodyPr>
          <a:lstStyle/>
          <a:p>
            <a:pPr marL="109728" indent="0">
              <a:buNone/>
              <a:defRPr/>
            </a:pPr>
            <a:r>
              <a:rPr lang="en-US" sz="2400" dirty="0" smtClean="0"/>
              <a:t/>
            </a:r>
            <a:br>
              <a:rPr lang="en-US" sz="2400" dirty="0" smtClean="0"/>
            </a:br>
            <a:endParaRPr lang="en-US" sz="1050" dirty="0"/>
          </a:p>
          <a:p>
            <a:pPr>
              <a:buFont typeface="Arial" pitchFamily="34" charset="0"/>
              <a:buChar char="•"/>
              <a:defRPr/>
            </a:pPr>
            <a:r>
              <a:rPr lang="en-US" sz="2400" dirty="0"/>
              <a:t>Carry extra stories in your bag to read to the </a:t>
            </a:r>
            <a:r>
              <a:rPr lang="en-US" sz="2400" dirty="0" smtClean="0"/>
              <a:t>children.</a:t>
            </a:r>
            <a:br>
              <a:rPr lang="en-US" sz="2400" dirty="0" smtClean="0"/>
            </a:br>
            <a:endParaRPr lang="en-US" sz="1050" dirty="0"/>
          </a:p>
          <a:p>
            <a:pPr>
              <a:buFont typeface="Arial" pitchFamily="34" charset="0"/>
              <a:buChar char="•"/>
              <a:defRPr/>
            </a:pPr>
            <a:r>
              <a:rPr lang="en-US" sz="2400" dirty="0"/>
              <a:t>Let your </a:t>
            </a:r>
            <a:r>
              <a:rPr lang="en-US" sz="2400" dirty="0" smtClean="0"/>
              <a:t>family </a:t>
            </a:r>
            <a:r>
              <a:rPr lang="en-US" sz="2400" dirty="0"/>
              <a:t>members know </a:t>
            </a:r>
            <a:r>
              <a:rPr lang="en-US" sz="2400" dirty="0" smtClean="0"/>
              <a:t>the schedule. (Commitment form)</a:t>
            </a:r>
            <a:br>
              <a:rPr lang="en-US" sz="2400" dirty="0" smtClean="0"/>
            </a:br>
            <a:endParaRPr lang="en-US" sz="1050" dirty="0"/>
          </a:p>
          <a:p>
            <a:pPr>
              <a:buFont typeface="Arial" pitchFamily="34" charset="0"/>
              <a:buChar char="•"/>
              <a:defRPr/>
            </a:pPr>
            <a:r>
              <a:rPr lang="en-US" sz="2400" dirty="0"/>
              <a:t>Take </a:t>
            </a:r>
            <a:r>
              <a:rPr lang="en-US" sz="2400" dirty="0" smtClean="0"/>
              <a:t>everything out of the toolkit </a:t>
            </a:r>
            <a:r>
              <a:rPr lang="en-US" sz="2400" dirty="0"/>
              <a:t>except art supplies </a:t>
            </a:r>
            <a:r>
              <a:rPr lang="en-US" sz="2400" dirty="0" smtClean="0"/>
              <a:t>and keep </a:t>
            </a:r>
            <a:r>
              <a:rPr lang="en-US" sz="2400" dirty="0"/>
              <a:t>until each lesson (like taking a “gift” each time you go</a:t>
            </a:r>
            <a:r>
              <a:rPr lang="en-US" sz="2400" dirty="0" smtClean="0"/>
              <a:t>). Leave the family with the backpack and art supplies.</a:t>
            </a:r>
            <a:endParaRPr lang="en-US" sz="2400" dirty="0"/>
          </a:p>
          <a:p>
            <a:pPr eaLnBrk="1" fontAlgn="auto" hangingPunct="1">
              <a:lnSpc>
                <a:spcPct val="90000"/>
              </a:lnSpc>
              <a:spcAft>
                <a:spcPts val="0"/>
              </a:spcAft>
              <a:buFont typeface="Arial" pitchFamily="34" charset="0"/>
              <a:buChar char="•"/>
              <a:defRPr/>
            </a:pPr>
            <a:endParaRPr lang="en-US" dirty="0">
              <a:latin typeface="Comic Sans MS" pitchFamily="66" charset="0"/>
            </a:endParaRPr>
          </a:p>
        </p:txBody>
      </p:sp>
    </p:spTree>
    <p:extLst>
      <p:ext uri="{BB962C8B-B14F-4D97-AF65-F5344CB8AC3E}">
        <p14:creationId xmlns:p14="http://schemas.microsoft.com/office/powerpoint/2010/main" val="307345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home visitor administers the Pre Questionnaire to the parent/guardian of the CTK student during the first home visit</a:t>
            </a:r>
            <a:r>
              <a:rPr lang="en-US" dirty="0" smtClean="0"/>
              <a:t>.</a:t>
            </a:r>
          </a:p>
          <a:p>
            <a:pPr marL="109728" indent="0">
              <a:buNone/>
            </a:pPr>
            <a:endParaRPr lang="en-US" dirty="0"/>
          </a:p>
          <a:p>
            <a:r>
              <a:rPr lang="en-US" dirty="0"/>
              <a:t>The home visitor administers the Post Questionnaire to the parent/guardian of the CTK student during the fifth or sixth visit</a:t>
            </a:r>
            <a:r>
              <a:rPr lang="en-US" dirty="0" smtClean="0"/>
              <a:t>.</a:t>
            </a:r>
          </a:p>
          <a:p>
            <a:pPr marL="109728" indent="0">
              <a:buNone/>
            </a:pPr>
            <a:endParaRPr lang="en-US" dirty="0"/>
          </a:p>
          <a:p>
            <a:r>
              <a:rPr lang="en-US" dirty="0"/>
              <a:t>The  home visitor should assign each family </a:t>
            </a:r>
            <a:r>
              <a:rPr lang="en-US" dirty="0" smtClean="0"/>
              <a:t>an individual </a:t>
            </a:r>
            <a:r>
              <a:rPr lang="en-US" dirty="0"/>
              <a:t>family number (no family should have the same number as another family) </a:t>
            </a:r>
            <a:r>
              <a:rPr lang="en-US" dirty="0" smtClean="0"/>
              <a:t>for </a:t>
            </a:r>
            <a:r>
              <a:rPr lang="en-US" dirty="0"/>
              <a:t>the Pre and Post </a:t>
            </a:r>
            <a:r>
              <a:rPr lang="en-US" dirty="0" smtClean="0"/>
              <a:t>Questionnaires. </a:t>
            </a:r>
          </a:p>
          <a:p>
            <a:pPr marL="109728" indent="0">
              <a:buNone/>
            </a:pPr>
            <a:endParaRPr lang="en-US" dirty="0" smtClean="0"/>
          </a:p>
          <a:p>
            <a:r>
              <a:rPr lang="en-US" dirty="0" smtClean="0"/>
              <a:t>This </a:t>
            </a:r>
            <a:r>
              <a:rPr lang="en-US" dirty="0"/>
              <a:t>identification system ensures each family’s survey remains anonymous, yet allows a family’s Pre and Post Questionnaire’s </a:t>
            </a:r>
            <a:r>
              <a:rPr lang="en-US" dirty="0" smtClean="0"/>
              <a:t>to </a:t>
            </a:r>
            <a:r>
              <a:rPr lang="en-US" dirty="0"/>
              <a:t>be evaluated.</a:t>
            </a:r>
          </a:p>
          <a:p>
            <a:endParaRPr lang="en-US" dirty="0"/>
          </a:p>
        </p:txBody>
      </p:sp>
      <p:sp>
        <p:nvSpPr>
          <p:cNvPr id="3" name="Title 2"/>
          <p:cNvSpPr>
            <a:spLocks noGrp="1"/>
          </p:cNvSpPr>
          <p:nvPr>
            <p:ph type="title"/>
          </p:nvPr>
        </p:nvSpPr>
        <p:spPr/>
        <p:txBody>
          <a:bodyPr/>
          <a:lstStyle/>
          <a:p>
            <a:pPr algn="ctr"/>
            <a:r>
              <a:rPr lang="en-US" dirty="0" smtClean="0"/>
              <a:t>Pre &amp; Post Questionnaires</a:t>
            </a:r>
            <a:endParaRPr lang="en-US" dirty="0"/>
          </a:p>
        </p:txBody>
      </p:sp>
    </p:spTree>
    <p:extLst>
      <p:ext uri="{BB962C8B-B14F-4D97-AF65-F5344CB8AC3E}">
        <p14:creationId xmlns:p14="http://schemas.microsoft.com/office/powerpoint/2010/main" val="130873145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Parent Surveys (Pre and Post) are critical to measure program success. </a:t>
            </a:r>
          </a:p>
          <a:p>
            <a:pPr marL="109728" indent="0">
              <a:buNone/>
            </a:pPr>
            <a:r>
              <a:rPr lang="en-US" dirty="0" smtClean="0"/>
              <a:t> </a:t>
            </a:r>
          </a:p>
          <a:p>
            <a:r>
              <a:rPr lang="en-US" dirty="0" smtClean="0"/>
              <a:t>Pre Survey- 1</a:t>
            </a:r>
            <a:r>
              <a:rPr lang="en-US" baseline="30000" dirty="0" smtClean="0"/>
              <a:t>st</a:t>
            </a:r>
            <a:r>
              <a:rPr lang="en-US" dirty="0" smtClean="0"/>
              <a:t> visit</a:t>
            </a:r>
          </a:p>
          <a:p>
            <a:r>
              <a:rPr lang="en-US" dirty="0" smtClean="0"/>
              <a:t>Post Survey – 6</a:t>
            </a:r>
            <a:r>
              <a:rPr lang="en-US" baseline="30000" dirty="0" smtClean="0"/>
              <a:t>th</a:t>
            </a:r>
            <a:r>
              <a:rPr lang="en-US" dirty="0" smtClean="0"/>
              <a:t> visit</a:t>
            </a:r>
          </a:p>
          <a:p>
            <a:pPr marL="109728" indent="0">
              <a:buNone/>
            </a:pPr>
            <a:endParaRPr lang="en-US" dirty="0" smtClean="0"/>
          </a:p>
          <a:p>
            <a:r>
              <a:rPr lang="en-US" dirty="0" smtClean="0"/>
              <a:t>Parents have the option to take both surveys online or may complete a hard copy.</a:t>
            </a:r>
            <a:endParaRPr lang="en-US" dirty="0"/>
          </a:p>
          <a:p>
            <a:endParaRPr lang="en-US" dirty="0"/>
          </a:p>
          <a:p>
            <a:r>
              <a:rPr lang="en-US" dirty="0" smtClean="0"/>
              <a:t>After </a:t>
            </a:r>
            <a:r>
              <a:rPr lang="en-US" dirty="0"/>
              <a:t>the Pre and Post Questionnaires have been completed, please submit both forms to your local First Steps County Partnership. </a:t>
            </a:r>
          </a:p>
          <a:p>
            <a:endParaRPr lang="en-US" dirty="0"/>
          </a:p>
        </p:txBody>
      </p:sp>
      <p:sp>
        <p:nvSpPr>
          <p:cNvPr id="3" name="Title 2"/>
          <p:cNvSpPr>
            <a:spLocks noGrp="1"/>
          </p:cNvSpPr>
          <p:nvPr>
            <p:ph type="title"/>
          </p:nvPr>
        </p:nvSpPr>
        <p:spPr/>
        <p:txBody>
          <a:bodyPr/>
          <a:lstStyle/>
          <a:p>
            <a:pPr algn="ctr"/>
            <a:r>
              <a:rPr lang="en-US" dirty="0" smtClean="0"/>
              <a:t>Pre &amp; Post Parent Survey</a:t>
            </a:r>
            <a:endParaRPr lang="en-US" dirty="0"/>
          </a:p>
        </p:txBody>
      </p:sp>
    </p:spTree>
    <p:extLst>
      <p:ext uri="{BB962C8B-B14F-4D97-AF65-F5344CB8AC3E}">
        <p14:creationId xmlns:p14="http://schemas.microsoft.com/office/powerpoint/2010/main" val="300979835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1- Getting to Know You</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381000" y="685800"/>
            <a:ext cx="8229600" cy="6096000"/>
          </a:xfrm>
        </p:spPr>
        <p:txBody>
          <a:bodyPr rtlCol="0">
            <a:normAutofit fontScale="55000" lnSpcReduction="20000"/>
          </a:bodyPr>
          <a:lstStyle/>
          <a:p>
            <a:pPr marL="109728" indent="0" algn="ctr" eaLnBrk="1" fontAlgn="auto" hangingPunct="1">
              <a:spcAft>
                <a:spcPts val="0"/>
              </a:spcAft>
              <a:buNone/>
              <a:defRPr/>
            </a:pPr>
            <a:r>
              <a:rPr lang="en-US" sz="4300" dirty="0" smtClean="0"/>
              <a:t/>
            </a:r>
            <a:br>
              <a:rPr lang="en-US" sz="4300" dirty="0" smtClean="0"/>
            </a:br>
            <a:endParaRPr lang="en-US" sz="4300" dirty="0" smtClean="0"/>
          </a:p>
          <a:p>
            <a:pPr eaLnBrk="1" fontAlgn="auto" hangingPunct="1">
              <a:spcAft>
                <a:spcPts val="0"/>
              </a:spcAft>
              <a:defRPr/>
            </a:pPr>
            <a:r>
              <a:rPr lang="en-US" sz="4300" dirty="0" smtClean="0"/>
              <a:t>Set up all visits, write them on the </a:t>
            </a:r>
            <a:r>
              <a:rPr lang="en-US" sz="4300" u="sng" dirty="0" smtClean="0"/>
              <a:t>family commitment form </a:t>
            </a:r>
            <a:r>
              <a:rPr lang="en-US" sz="4300" dirty="0" smtClean="0"/>
              <a:t>as well as your calendar – emphasize the parent/caregiver’s role in the visits</a:t>
            </a:r>
          </a:p>
          <a:p>
            <a:pPr eaLnBrk="1" fontAlgn="auto" hangingPunct="1">
              <a:spcAft>
                <a:spcPts val="0"/>
              </a:spcAft>
              <a:defRPr/>
            </a:pPr>
            <a:r>
              <a:rPr lang="en-US" sz="4300" dirty="0"/>
              <a:t>Leave </a:t>
            </a:r>
            <a:r>
              <a:rPr lang="en-US" sz="4300" dirty="0" smtClean="0"/>
              <a:t>a </a:t>
            </a:r>
            <a:r>
              <a:rPr lang="en-US" sz="4300" dirty="0"/>
              <a:t>telephone number</a:t>
            </a:r>
          </a:p>
          <a:p>
            <a:pPr eaLnBrk="1" fontAlgn="auto" hangingPunct="1">
              <a:spcAft>
                <a:spcPts val="0"/>
              </a:spcAft>
              <a:defRPr/>
            </a:pPr>
            <a:r>
              <a:rPr lang="en-US" sz="4300" dirty="0" smtClean="0"/>
              <a:t>Complete </a:t>
            </a:r>
            <a:r>
              <a:rPr lang="en-US" sz="4300" u="sng" dirty="0" smtClean="0"/>
              <a:t>family information sheet</a:t>
            </a:r>
            <a:r>
              <a:rPr lang="en-US" sz="4300" dirty="0" smtClean="0"/>
              <a:t>, </a:t>
            </a:r>
            <a:r>
              <a:rPr lang="en-US" sz="4300" u="sng" dirty="0" smtClean="0"/>
              <a:t>consent/media form</a:t>
            </a:r>
            <a:r>
              <a:rPr lang="en-US" sz="4300" dirty="0" smtClean="0"/>
              <a:t>, </a:t>
            </a:r>
            <a:r>
              <a:rPr lang="en-US" sz="4300" smtClean="0"/>
              <a:t>&amp; </a:t>
            </a:r>
            <a:r>
              <a:rPr lang="en-US" sz="4300" u="sng" smtClean="0"/>
              <a:t>Pre Parent </a:t>
            </a:r>
            <a:r>
              <a:rPr lang="en-US" sz="4300" u="sng" dirty="0" smtClean="0"/>
              <a:t>Survey</a:t>
            </a:r>
            <a:r>
              <a:rPr lang="en-US" sz="4300" dirty="0" smtClean="0"/>
              <a:t>. </a:t>
            </a:r>
            <a:r>
              <a:rPr lang="en-US" sz="4300" dirty="0"/>
              <a:t>A</a:t>
            </a:r>
            <a:r>
              <a:rPr lang="en-US" sz="4300" dirty="0" smtClean="0"/>
              <a:t>ssign family number on form. This remains confidential.</a:t>
            </a:r>
          </a:p>
          <a:p>
            <a:pPr eaLnBrk="1" fontAlgn="auto" hangingPunct="1">
              <a:spcAft>
                <a:spcPts val="0"/>
              </a:spcAft>
              <a:defRPr/>
            </a:pPr>
            <a:r>
              <a:rPr lang="en-US" sz="4300" dirty="0" smtClean="0"/>
              <a:t>As you are sharing the toolkit with the child and parent remind them to keep everything together until the end of the program</a:t>
            </a:r>
          </a:p>
          <a:p>
            <a:pPr eaLnBrk="1" fontAlgn="auto" hangingPunct="1">
              <a:spcAft>
                <a:spcPts val="0"/>
              </a:spcAft>
              <a:defRPr/>
            </a:pPr>
            <a:r>
              <a:rPr lang="en-US" sz="4300" dirty="0" smtClean="0"/>
              <a:t>During this lesson use the crayons and </a:t>
            </a:r>
            <a:r>
              <a:rPr lang="en-US" sz="4300" u="sng" dirty="0" smtClean="0"/>
              <a:t>writing journal</a:t>
            </a:r>
            <a:r>
              <a:rPr lang="en-US" sz="4300" dirty="0" smtClean="0"/>
              <a:t> to draw a self portrait </a:t>
            </a:r>
          </a:p>
          <a:p>
            <a:pPr eaLnBrk="1" fontAlgn="auto" hangingPunct="1">
              <a:spcAft>
                <a:spcPts val="0"/>
              </a:spcAft>
              <a:defRPr/>
            </a:pPr>
            <a:r>
              <a:rPr lang="en-US" sz="4300" dirty="0" smtClean="0"/>
              <a:t>Share a me box/bag and ask the child to make one for the next visit</a:t>
            </a:r>
          </a:p>
          <a:p>
            <a:pPr eaLnBrk="1" fontAlgn="auto" hangingPunct="1">
              <a:spcAft>
                <a:spcPts val="0"/>
              </a:spcAft>
              <a:defRPr/>
            </a:pPr>
            <a:r>
              <a:rPr lang="en-US" sz="4300" dirty="0" smtClean="0"/>
              <a:t>Record the visit on the </a:t>
            </a:r>
            <a:r>
              <a:rPr lang="en-US" sz="4300" u="sng" dirty="0" smtClean="0"/>
              <a:t>Record of Home Visits Form</a:t>
            </a:r>
          </a:p>
          <a:p>
            <a:pPr eaLnBrk="1" fontAlgn="auto" hangingPunct="1">
              <a:spcAft>
                <a:spcPts val="0"/>
              </a:spcAft>
              <a:buFont typeface="Arial" pitchFamily="34" charset="0"/>
              <a:buChar char="•"/>
              <a:defRPr/>
            </a:pPr>
            <a:endParaRPr lang="en-US" dirty="0" smtClean="0"/>
          </a:p>
        </p:txBody>
      </p:sp>
      <p:pic>
        <p:nvPicPr>
          <p:cNvPr id="8" name="Picture 2" descr="Look Out Kindergarten, Here I Come by Nancy Carlson, Puffin - Review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7564" y="76200"/>
            <a:ext cx="1456436"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628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2- Language Arts</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381000" y="914400"/>
            <a:ext cx="8229600" cy="6096000"/>
          </a:xfrm>
        </p:spPr>
        <p:txBody>
          <a:bodyPr rtlCol="0">
            <a:normAutofit/>
          </a:bodyPr>
          <a:lstStyle/>
          <a:p>
            <a:pPr marL="109728" indent="0" algn="ctr" eaLnBrk="1" fontAlgn="auto" hangingPunct="1">
              <a:spcAft>
                <a:spcPts val="0"/>
              </a:spcAft>
              <a:buNone/>
              <a:defRPr/>
            </a:pPr>
            <a:r>
              <a:rPr lang="en-US" sz="2600" dirty="0" smtClean="0"/>
              <a:t/>
            </a:r>
            <a:br>
              <a:rPr lang="en-US" sz="2600" dirty="0" smtClean="0"/>
            </a:br>
            <a:endParaRPr lang="en-US" sz="800" dirty="0" smtClean="0"/>
          </a:p>
          <a:p>
            <a:pPr>
              <a:buFont typeface="Arial" pitchFamily="34" charset="0"/>
              <a:buChar char="•"/>
              <a:defRPr/>
            </a:pPr>
            <a:r>
              <a:rPr lang="en-US" sz="2600" dirty="0"/>
              <a:t>At this visit </a:t>
            </a:r>
            <a:r>
              <a:rPr lang="en-US" sz="2600" dirty="0" smtClean="0"/>
              <a:t>take cookie </a:t>
            </a:r>
            <a:r>
              <a:rPr lang="en-US" sz="2600" dirty="0"/>
              <a:t>sheet to use for a magnetic board</a:t>
            </a:r>
          </a:p>
          <a:p>
            <a:pPr>
              <a:buFont typeface="Arial" pitchFamily="34" charset="0"/>
              <a:buChar char="•"/>
              <a:defRPr/>
            </a:pPr>
            <a:r>
              <a:rPr lang="en-US" sz="2600" dirty="0" smtClean="0"/>
              <a:t>Bring ABC stickers (or sticker dots) </a:t>
            </a:r>
            <a:r>
              <a:rPr lang="en-US" sz="2600" dirty="0"/>
              <a:t>to use for </a:t>
            </a:r>
            <a:r>
              <a:rPr lang="en-US" sz="2600" dirty="0" smtClean="0"/>
              <a:t>an </a:t>
            </a:r>
            <a:r>
              <a:rPr lang="en-US" sz="2600" dirty="0"/>
              <a:t>art project</a:t>
            </a:r>
          </a:p>
          <a:p>
            <a:pPr>
              <a:buFont typeface="Arial" pitchFamily="34" charset="0"/>
              <a:buChar char="•"/>
              <a:defRPr/>
            </a:pPr>
            <a:r>
              <a:rPr lang="en-US" sz="2600" dirty="0"/>
              <a:t>After reading the story </a:t>
            </a:r>
            <a:r>
              <a:rPr lang="en-US" sz="2600" dirty="0" smtClean="0"/>
              <a:t>use </a:t>
            </a:r>
            <a:r>
              <a:rPr lang="en-US" sz="2600" dirty="0"/>
              <a:t>the art materials to make a coconut tree and put ABC stickers on it</a:t>
            </a:r>
          </a:p>
          <a:p>
            <a:pPr>
              <a:buFont typeface="Arial" pitchFamily="34" charset="0"/>
              <a:buChar char="•"/>
              <a:defRPr/>
            </a:pPr>
            <a:r>
              <a:rPr lang="en-US" sz="2600" dirty="0" smtClean="0"/>
              <a:t>Use the </a:t>
            </a:r>
            <a:r>
              <a:rPr lang="en-US" sz="2600" dirty="0"/>
              <a:t>play dough to make letters of the alphabet (on the cookie sheet)</a:t>
            </a:r>
          </a:p>
          <a:p>
            <a:pPr>
              <a:buFont typeface="Arial" pitchFamily="34" charset="0"/>
              <a:buChar char="•"/>
              <a:defRPr/>
            </a:pPr>
            <a:r>
              <a:rPr lang="en-US" sz="2600" dirty="0"/>
              <a:t>Record the visit on the </a:t>
            </a:r>
            <a:r>
              <a:rPr lang="en-US" sz="2600" u="sng" dirty="0"/>
              <a:t>Record of Home Visits Form</a:t>
            </a:r>
          </a:p>
          <a:p>
            <a:pPr eaLnBrk="1" fontAlgn="auto" hangingPunct="1">
              <a:spcAft>
                <a:spcPts val="0"/>
              </a:spcAft>
              <a:buFont typeface="Arial" pitchFamily="34" charset="0"/>
              <a:buChar char="•"/>
              <a:defRPr/>
            </a:pPr>
            <a:endParaRPr lang="en-US" dirty="0" smtClean="0"/>
          </a:p>
        </p:txBody>
      </p:sp>
      <p:pic>
        <p:nvPicPr>
          <p:cNvPr id="5" name="Picture 3" descr="C:\Users\cwalsh.LCSD1\Pictures\chic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07950"/>
            <a:ext cx="1319576"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446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3- Math</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381000" y="914400"/>
            <a:ext cx="8229600" cy="6096000"/>
          </a:xfrm>
        </p:spPr>
        <p:txBody>
          <a:bodyPr rtlCol="0">
            <a:normAutofit/>
          </a:bodyPr>
          <a:lstStyle/>
          <a:p>
            <a:pPr marL="109728" indent="0" algn="ctr" eaLnBrk="1" fontAlgn="auto" hangingPunct="1">
              <a:spcAft>
                <a:spcPts val="0"/>
              </a:spcAft>
              <a:buNone/>
              <a:defRPr/>
            </a:pPr>
            <a:r>
              <a:rPr lang="en-US" sz="2600" dirty="0" smtClean="0"/>
              <a:t/>
            </a:r>
            <a:br>
              <a:rPr lang="en-US" sz="2600" dirty="0" smtClean="0"/>
            </a:br>
            <a:endParaRPr lang="en-US" sz="800" dirty="0" smtClean="0"/>
          </a:p>
          <a:p>
            <a:pPr>
              <a:buFont typeface="Arial" pitchFamily="34" charset="0"/>
              <a:buChar char="•"/>
              <a:defRPr/>
            </a:pPr>
            <a:r>
              <a:rPr lang="en-US" sz="2400" dirty="0"/>
              <a:t>Use the materials to work on math standards (measurement, counting, sorting, and </a:t>
            </a:r>
            <a:r>
              <a:rPr lang="en-US" sz="2400" dirty="0" smtClean="0"/>
              <a:t>patterning)</a:t>
            </a:r>
            <a:endParaRPr lang="en-US" sz="2400" dirty="0"/>
          </a:p>
          <a:p>
            <a:pPr>
              <a:buFont typeface="Arial" pitchFamily="34" charset="0"/>
              <a:buChar char="•"/>
              <a:defRPr/>
            </a:pPr>
            <a:r>
              <a:rPr lang="en-US" sz="2400" dirty="0"/>
              <a:t>After the child creates a pattern have him/her use the crayons to reproduce it </a:t>
            </a:r>
            <a:r>
              <a:rPr lang="en-US" sz="2400" u="sng" dirty="0"/>
              <a:t>in the writing journal</a:t>
            </a:r>
          </a:p>
          <a:p>
            <a:pPr>
              <a:buFont typeface="Arial" pitchFamily="34" charset="0"/>
              <a:buChar char="•"/>
              <a:defRPr/>
            </a:pPr>
            <a:r>
              <a:rPr lang="en-US" sz="2400" dirty="0" smtClean="0"/>
              <a:t>Use the </a:t>
            </a:r>
            <a:r>
              <a:rPr lang="en-US" sz="2400" dirty="0"/>
              <a:t>construction paper and cut squares to match the pattern and glue them </a:t>
            </a:r>
            <a:r>
              <a:rPr lang="en-US" sz="2400" u="sng" dirty="0"/>
              <a:t>into the writing journal</a:t>
            </a:r>
          </a:p>
          <a:p>
            <a:pPr>
              <a:buFont typeface="Arial" pitchFamily="34" charset="0"/>
              <a:buChar char="•"/>
              <a:defRPr/>
            </a:pPr>
            <a:r>
              <a:rPr lang="en-US" sz="2400" dirty="0"/>
              <a:t>After the puzzle </a:t>
            </a:r>
            <a:r>
              <a:rPr lang="en-US" sz="2400" dirty="0" smtClean="0"/>
              <a:t>use </a:t>
            </a:r>
            <a:r>
              <a:rPr lang="en-US" sz="2400" dirty="0"/>
              <a:t>the play dough to make numbers and show them how to write them </a:t>
            </a:r>
            <a:r>
              <a:rPr lang="en-US" sz="2400" u="sng" dirty="0"/>
              <a:t>in the writing journal</a:t>
            </a:r>
          </a:p>
          <a:p>
            <a:pPr>
              <a:buFont typeface="Arial" pitchFamily="34" charset="0"/>
              <a:buChar char="•"/>
              <a:defRPr/>
            </a:pPr>
            <a:r>
              <a:rPr lang="en-US" sz="2400" dirty="0"/>
              <a:t>Record the visit on the </a:t>
            </a:r>
            <a:r>
              <a:rPr lang="en-US" sz="2400" u="sng" dirty="0"/>
              <a:t>Record of Home Visits Form</a:t>
            </a:r>
          </a:p>
          <a:p>
            <a:pPr eaLnBrk="1" fontAlgn="auto" hangingPunct="1">
              <a:spcAft>
                <a:spcPts val="0"/>
              </a:spcAft>
              <a:buFont typeface="Arial" pitchFamily="34" charset="0"/>
              <a:buChar char="•"/>
              <a:defRPr/>
            </a:pPr>
            <a:endParaRPr lang="en-US" dirty="0" smtClean="0"/>
          </a:p>
        </p:txBody>
      </p:sp>
      <p:pic>
        <p:nvPicPr>
          <p:cNvPr id="6" name="Picture 2" descr="C:\Users\cwalsh.LCSD1\Pictures\manipulatives-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2572" y="152400"/>
            <a:ext cx="1912441"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016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4- Science</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381000" y="914400"/>
            <a:ext cx="8229600" cy="6096000"/>
          </a:xfrm>
        </p:spPr>
        <p:txBody>
          <a:bodyPr rtlCol="0">
            <a:normAutofit/>
          </a:bodyPr>
          <a:lstStyle/>
          <a:p>
            <a:pPr marL="109728" indent="0" algn="ctr" eaLnBrk="1" fontAlgn="auto" hangingPunct="1">
              <a:spcAft>
                <a:spcPts val="0"/>
              </a:spcAft>
              <a:buNone/>
              <a:defRPr/>
            </a:pPr>
            <a:r>
              <a:rPr lang="en-US" sz="2600" dirty="0" smtClean="0"/>
              <a:t/>
            </a:r>
            <a:br>
              <a:rPr lang="en-US" sz="2600" dirty="0" smtClean="0"/>
            </a:br>
            <a:endParaRPr lang="en-US" sz="800" dirty="0" smtClean="0"/>
          </a:p>
          <a:p>
            <a:pPr>
              <a:buFont typeface="Arial" pitchFamily="34" charset="0"/>
              <a:buChar char="•"/>
              <a:defRPr/>
            </a:pPr>
            <a:r>
              <a:rPr lang="en-US" sz="2400" dirty="0" smtClean="0"/>
              <a:t>Talk about </a:t>
            </a:r>
            <a:r>
              <a:rPr lang="en-US" sz="2400" dirty="0"/>
              <a:t>our five senses and </a:t>
            </a:r>
            <a:r>
              <a:rPr lang="en-US" sz="2400" dirty="0" smtClean="0"/>
              <a:t>look </a:t>
            </a:r>
            <a:r>
              <a:rPr lang="en-US" sz="2400" dirty="0"/>
              <a:t>through a magazine to find pictures of things we can see, smell, touch, taste, and hear. </a:t>
            </a:r>
            <a:r>
              <a:rPr lang="en-US" sz="2400" dirty="0" smtClean="0"/>
              <a:t>Cut and </a:t>
            </a:r>
            <a:r>
              <a:rPr lang="en-US" sz="2400" dirty="0"/>
              <a:t>glue them </a:t>
            </a:r>
            <a:r>
              <a:rPr lang="en-US" sz="2400" u="sng" dirty="0"/>
              <a:t>into the writing journal</a:t>
            </a:r>
          </a:p>
          <a:p>
            <a:pPr>
              <a:buFont typeface="Arial" pitchFamily="34" charset="0"/>
              <a:buChar char="•"/>
              <a:defRPr/>
            </a:pPr>
            <a:r>
              <a:rPr lang="en-US" sz="2400" dirty="0"/>
              <a:t>Take a bag of objects that you and the child can explore using the </a:t>
            </a:r>
            <a:r>
              <a:rPr lang="en-US" sz="2400" dirty="0" smtClean="0"/>
              <a:t>magnifying glass.</a:t>
            </a:r>
            <a:endParaRPr lang="en-US" sz="2400" dirty="0"/>
          </a:p>
          <a:p>
            <a:pPr>
              <a:buFont typeface="Arial" pitchFamily="34" charset="0"/>
              <a:buChar char="•"/>
              <a:defRPr/>
            </a:pPr>
            <a:r>
              <a:rPr lang="en-US" sz="2400" dirty="0" smtClean="0"/>
              <a:t>Read the story- Brown Bear Brown Bear, talk </a:t>
            </a:r>
            <a:r>
              <a:rPr lang="en-US" sz="2400" dirty="0"/>
              <a:t>about “five senses” and </a:t>
            </a:r>
            <a:r>
              <a:rPr lang="en-US" sz="2400" dirty="0" smtClean="0"/>
              <a:t>describe how </a:t>
            </a:r>
            <a:r>
              <a:rPr lang="en-US" sz="2400" dirty="0"/>
              <a:t>we use our sense of sight to see </a:t>
            </a:r>
            <a:endParaRPr lang="en-US" sz="2400" dirty="0" smtClean="0"/>
          </a:p>
          <a:p>
            <a:pPr>
              <a:buFont typeface="Arial" pitchFamily="34" charset="0"/>
              <a:buChar char="•"/>
              <a:defRPr/>
            </a:pPr>
            <a:r>
              <a:rPr lang="en-US" sz="2400" dirty="0" smtClean="0"/>
              <a:t>After </a:t>
            </a:r>
            <a:r>
              <a:rPr lang="en-US" sz="2400" dirty="0"/>
              <a:t>reading the story we talk about “favorite character” and we </a:t>
            </a:r>
            <a:r>
              <a:rPr lang="en-US" sz="2400" u="sng" dirty="0"/>
              <a:t>draw it in the writing </a:t>
            </a:r>
            <a:r>
              <a:rPr lang="en-US" sz="2400" u="sng" dirty="0" smtClean="0"/>
              <a:t>journal</a:t>
            </a:r>
            <a:endParaRPr lang="en-US" sz="2400" dirty="0"/>
          </a:p>
          <a:p>
            <a:pPr>
              <a:buFont typeface="Arial" pitchFamily="34" charset="0"/>
              <a:buChar char="•"/>
              <a:defRPr/>
            </a:pPr>
            <a:r>
              <a:rPr lang="en-US" sz="2400" dirty="0"/>
              <a:t>Record the visit on the </a:t>
            </a:r>
            <a:r>
              <a:rPr lang="en-US" sz="2400" u="sng" dirty="0"/>
              <a:t>Record of Home Visits Form</a:t>
            </a:r>
          </a:p>
          <a:p>
            <a:pPr eaLnBrk="1" fontAlgn="auto" hangingPunct="1">
              <a:spcAft>
                <a:spcPts val="0"/>
              </a:spcAft>
              <a:buFont typeface="Arial" pitchFamily="34" charset="0"/>
              <a:buChar char="•"/>
              <a:defRPr/>
            </a:pPr>
            <a:endParaRPr lang="en-US" dirty="0" smtClean="0"/>
          </a:p>
        </p:txBody>
      </p:sp>
      <p:pic>
        <p:nvPicPr>
          <p:cNvPr id="5" name="Picture 2" descr="http://upload.wikimedia.org/wikipedia/en/thumb/4/47/BrownBearBrownBearWhatDoYouSee.jpg/200px-BrownBearBrownBearWhatDoYouS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599" y="152400"/>
            <a:ext cx="1238647"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35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324"/>
            <a:ext cx="8229600" cy="1143000"/>
          </a:xfrm>
        </p:spPr>
        <p:txBody>
          <a:bodyPr>
            <a:normAutofit/>
          </a:bodyPr>
          <a:lstStyle/>
          <a:p>
            <a:r>
              <a:rPr lang="en-US" sz="5000" b="1" dirty="0" smtClean="0">
                <a:solidFill>
                  <a:srgbClr val="FF0000"/>
                </a:solidFill>
              </a:rPr>
              <a:t> AGENDA</a:t>
            </a:r>
            <a:endParaRPr lang="en-US" sz="5000" b="1" dirty="0">
              <a:solidFill>
                <a:srgbClr val="FF0000"/>
              </a:solidFill>
            </a:endParaRPr>
          </a:p>
        </p:txBody>
      </p:sp>
      <p:sp>
        <p:nvSpPr>
          <p:cNvPr id="3" name="TextBox 2"/>
          <p:cNvSpPr txBox="1"/>
          <p:nvPr/>
        </p:nvSpPr>
        <p:spPr>
          <a:xfrm>
            <a:off x="762000" y="1371600"/>
            <a:ext cx="8001000" cy="6032421"/>
          </a:xfrm>
          <a:prstGeom prst="rect">
            <a:avLst/>
          </a:prstGeom>
          <a:noFill/>
        </p:spPr>
        <p:txBody>
          <a:bodyPr wrap="square" rtlCol="0">
            <a:spAutoFit/>
          </a:bodyPr>
          <a:lstStyle/>
          <a:p>
            <a:endParaRPr lang="en-US" sz="3600" b="1" dirty="0" smtClean="0"/>
          </a:p>
          <a:p>
            <a:pPr marL="971550" lvl="1" indent="-514350">
              <a:buFont typeface="+mj-lt"/>
              <a:buAutoNum type="arabicPeriod"/>
            </a:pPr>
            <a:r>
              <a:rPr lang="en-US" altLang="en-US" sz="3200" b="1" dirty="0" smtClean="0"/>
              <a:t>Welcome </a:t>
            </a:r>
            <a:r>
              <a:rPr lang="en-US" altLang="en-US" sz="3200" b="1" dirty="0"/>
              <a:t>&amp; Introductions</a:t>
            </a:r>
          </a:p>
          <a:p>
            <a:pPr marL="971550" lvl="1" indent="-514350">
              <a:buFont typeface="+mj-lt"/>
              <a:buAutoNum type="arabicPeriod"/>
            </a:pPr>
            <a:r>
              <a:rPr lang="en-US" altLang="en-US" sz="3200" b="1" dirty="0" smtClean="0"/>
              <a:t>Program </a:t>
            </a:r>
            <a:r>
              <a:rPr lang="en-US" altLang="en-US" sz="3200" b="1" dirty="0"/>
              <a:t>History &amp; Description</a:t>
            </a:r>
          </a:p>
          <a:p>
            <a:pPr marL="971550" lvl="1" indent="-514350">
              <a:buFont typeface="+mj-lt"/>
              <a:buAutoNum type="arabicPeriod"/>
            </a:pPr>
            <a:r>
              <a:rPr lang="en-US" altLang="en-US" sz="3200" b="1" dirty="0" smtClean="0"/>
              <a:t>Administrative Requirements</a:t>
            </a:r>
            <a:endParaRPr lang="en-US" altLang="en-US" sz="3200" b="1" dirty="0"/>
          </a:p>
          <a:p>
            <a:pPr marL="971550" lvl="1" indent="-514350">
              <a:buFont typeface="+mj-lt"/>
              <a:buAutoNum type="arabicPeriod"/>
            </a:pPr>
            <a:r>
              <a:rPr lang="en-US" altLang="en-US" sz="3200" b="1" dirty="0" smtClean="0"/>
              <a:t>Safety</a:t>
            </a:r>
            <a:endParaRPr lang="en-US" altLang="en-US" sz="3200" b="1" dirty="0"/>
          </a:p>
          <a:p>
            <a:pPr marL="971550" lvl="1" indent="-514350">
              <a:buFont typeface="+mj-lt"/>
              <a:buAutoNum type="arabicPeriod"/>
            </a:pPr>
            <a:r>
              <a:rPr lang="en-US" altLang="en-US" sz="3200" b="1" dirty="0" smtClean="0"/>
              <a:t>Curriculum</a:t>
            </a:r>
            <a:r>
              <a:rPr lang="en-US" altLang="en-US" sz="3200" b="1" dirty="0"/>
              <a:t>, Tool Kit, &amp; Tips</a:t>
            </a:r>
          </a:p>
          <a:p>
            <a:pPr marL="971550" lvl="1" indent="-514350">
              <a:buFont typeface="+mj-lt"/>
              <a:buAutoNum type="arabicPeriod"/>
            </a:pPr>
            <a:r>
              <a:rPr lang="en-US" altLang="en-US" sz="3200" b="1" dirty="0" smtClean="0"/>
              <a:t>Questions</a:t>
            </a:r>
            <a:r>
              <a:rPr lang="en-US" altLang="en-US" sz="3200" b="1" dirty="0"/>
              <a:t>, Answers, &amp; Next Steps</a:t>
            </a:r>
          </a:p>
          <a:p>
            <a:pPr marL="971550" lvl="1" indent="-514350">
              <a:buFont typeface="+mj-lt"/>
              <a:buAutoNum type="arabicPeriod"/>
            </a:pPr>
            <a:r>
              <a:rPr lang="en-US" altLang="en-US" sz="3200" b="1" dirty="0" smtClean="0"/>
              <a:t>Adjourn</a:t>
            </a:r>
            <a:endParaRPr lang="en-US" sz="2800"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en-US" b="1" dirty="0"/>
          </a:p>
          <a:p>
            <a:endParaRPr lang="en-US" b="1" dirty="0"/>
          </a:p>
        </p:txBody>
      </p:sp>
    </p:spTree>
    <p:extLst>
      <p:ext uri="{BB962C8B-B14F-4D97-AF65-F5344CB8AC3E}">
        <p14:creationId xmlns:p14="http://schemas.microsoft.com/office/powerpoint/2010/main" val="96717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5- Social Studies &amp; Writing</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457200" y="457200"/>
            <a:ext cx="8229600" cy="6096000"/>
          </a:xfrm>
        </p:spPr>
        <p:txBody>
          <a:bodyPr rtlCol="0">
            <a:normAutofit/>
          </a:bodyPr>
          <a:lstStyle/>
          <a:p>
            <a:pPr marL="109728" indent="0" algn="ctr" eaLnBrk="1" fontAlgn="auto" hangingPunct="1">
              <a:spcAft>
                <a:spcPts val="0"/>
              </a:spcAft>
              <a:buNone/>
              <a:defRPr/>
            </a:pPr>
            <a:r>
              <a:rPr lang="en-US" sz="2600" dirty="0" smtClean="0"/>
              <a:t/>
            </a:r>
            <a:br>
              <a:rPr lang="en-US" sz="2600" dirty="0" smtClean="0"/>
            </a:br>
            <a:endParaRPr lang="en-US" sz="1050" dirty="0" smtClean="0"/>
          </a:p>
          <a:p>
            <a:r>
              <a:rPr lang="en-US" altLang="en-US" sz="2400" dirty="0" smtClean="0"/>
              <a:t>Read any story relating to week 5 topics as they may pertain to how </a:t>
            </a:r>
            <a:r>
              <a:rPr lang="en-US" altLang="en-US" sz="2400" dirty="0"/>
              <a:t>we are alike and different and when we get to school how we will learn to make good choices at school, learn to be safe, and get along with each </a:t>
            </a:r>
            <a:r>
              <a:rPr lang="en-US" altLang="en-US" sz="2400" dirty="0" smtClean="0"/>
              <a:t>other.</a:t>
            </a:r>
            <a:endParaRPr lang="en-US" altLang="en-US" sz="2400" dirty="0"/>
          </a:p>
          <a:p>
            <a:r>
              <a:rPr lang="en-US" altLang="en-US" sz="2400" dirty="0" smtClean="0"/>
              <a:t>Give each </a:t>
            </a:r>
            <a:r>
              <a:rPr lang="en-US" altLang="en-US" sz="2400" dirty="0"/>
              <a:t>child a dry erase board and </a:t>
            </a:r>
            <a:r>
              <a:rPr lang="en-US" altLang="en-US" sz="2400" dirty="0" smtClean="0"/>
              <a:t>marker and use it to </a:t>
            </a:r>
            <a:r>
              <a:rPr lang="en-US" altLang="en-US" sz="2400" dirty="0"/>
              <a:t>practice writing his/her name, letters, and/or </a:t>
            </a:r>
            <a:r>
              <a:rPr lang="en-US" altLang="en-US" sz="2400" dirty="0" smtClean="0"/>
              <a:t>numbers.</a:t>
            </a:r>
            <a:endParaRPr lang="en-US" altLang="en-US" sz="2400" dirty="0"/>
          </a:p>
          <a:p>
            <a:r>
              <a:rPr lang="en-US" altLang="en-US" sz="2400" dirty="0"/>
              <a:t>During this lesson </a:t>
            </a:r>
            <a:r>
              <a:rPr lang="en-US" altLang="en-US" sz="2400" dirty="0" smtClean="0"/>
              <a:t>discuss </a:t>
            </a:r>
            <a:r>
              <a:rPr lang="en-US" altLang="en-US" sz="2400" dirty="0"/>
              <a:t>how we will learn how to get along with each other</a:t>
            </a:r>
          </a:p>
          <a:p>
            <a:r>
              <a:rPr lang="en-US" altLang="en-US" sz="2400" dirty="0" smtClean="0"/>
              <a:t>Review the </a:t>
            </a:r>
            <a:r>
              <a:rPr lang="en-US" altLang="en-US" sz="2400" dirty="0"/>
              <a:t>materials from the toolkit with the </a:t>
            </a:r>
            <a:r>
              <a:rPr lang="en-US" altLang="en-US" sz="2400" dirty="0" smtClean="0"/>
              <a:t>child/parent to use the rest of the summer</a:t>
            </a:r>
            <a:endParaRPr lang="en-US" altLang="en-US" sz="2400" dirty="0"/>
          </a:p>
          <a:p>
            <a:r>
              <a:rPr lang="en-US" altLang="en-US" sz="2400" dirty="0"/>
              <a:t>Record the visit on the </a:t>
            </a:r>
            <a:r>
              <a:rPr lang="en-US" altLang="en-US" sz="2400" u="sng" dirty="0"/>
              <a:t>Record of Home Visits Form</a:t>
            </a:r>
          </a:p>
          <a:p>
            <a:pPr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46928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cwalsh.LCSD1\Pictures\whole body listenin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52400"/>
            <a:ext cx="6172200" cy="6096000"/>
          </a:xfrm>
          <a:noFill/>
        </p:spPr>
      </p:pic>
    </p:spTree>
    <p:extLst>
      <p:ext uri="{BB962C8B-B14F-4D97-AF65-F5344CB8AC3E}">
        <p14:creationId xmlns:p14="http://schemas.microsoft.com/office/powerpoint/2010/main" val="931185994"/>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en-US" sz="2800" dirty="0" smtClean="0"/>
              <a:t>Visit 6- Classroom Visit</a:t>
            </a:r>
            <a:r>
              <a:rPr lang="en-US" sz="3200" b="1" dirty="0" smtClean="0"/>
              <a:t/>
            </a:r>
            <a:br>
              <a:rPr lang="en-US" sz="3200" b="1" dirty="0" smtClean="0"/>
            </a:br>
            <a:endParaRPr lang="en-US" sz="2800" u="sng" dirty="0"/>
          </a:p>
        </p:txBody>
      </p:sp>
      <p:sp>
        <p:nvSpPr>
          <p:cNvPr id="7" name="Content Placeholder 2"/>
          <p:cNvSpPr>
            <a:spLocks noGrp="1"/>
          </p:cNvSpPr>
          <p:nvPr>
            <p:ph idx="1"/>
          </p:nvPr>
        </p:nvSpPr>
        <p:spPr>
          <a:xfrm>
            <a:off x="381000" y="685800"/>
            <a:ext cx="8229600" cy="6096000"/>
          </a:xfrm>
        </p:spPr>
        <p:txBody>
          <a:bodyPr rtlCol="0">
            <a:normAutofit/>
          </a:bodyPr>
          <a:lstStyle/>
          <a:p>
            <a:pPr marL="109728" indent="0" algn="ctr" eaLnBrk="1" fontAlgn="auto" hangingPunct="1">
              <a:spcAft>
                <a:spcPts val="0"/>
              </a:spcAft>
              <a:buNone/>
              <a:defRPr/>
            </a:pPr>
            <a:r>
              <a:rPr lang="en-US" sz="2400" dirty="0" smtClean="0"/>
              <a:t/>
            </a:r>
            <a:br>
              <a:rPr lang="en-US" sz="2400" dirty="0" smtClean="0"/>
            </a:br>
            <a:endParaRPr lang="en-US" sz="1000" dirty="0" smtClean="0"/>
          </a:p>
          <a:p>
            <a:pPr>
              <a:defRPr/>
            </a:pPr>
            <a:r>
              <a:rPr lang="en-US" sz="2000" dirty="0"/>
              <a:t>Can be completed as a </a:t>
            </a:r>
            <a:r>
              <a:rPr lang="en-US" sz="2000" u="sng" dirty="0"/>
              <a:t>group</a:t>
            </a:r>
            <a:r>
              <a:rPr lang="en-US" sz="2000" dirty="0"/>
              <a:t> of Countdown to Kindergarten students and families.</a:t>
            </a:r>
          </a:p>
          <a:p>
            <a:pPr>
              <a:defRPr/>
            </a:pPr>
            <a:r>
              <a:rPr lang="en-US" sz="2000" dirty="0"/>
              <a:t>Invite administrators, guidance counselors, and </a:t>
            </a:r>
            <a:r>
              <a:rPr lang="en-US" sz="2000" dirty="0" smtClean="0"/>
              <a:t>librarian if they are available.</a:t>
            </a:r>
            <a:endParaRPr lang="en-US" sz="2000" dirty="0"/>
          </a:p>
          <a:p>
            <a:pPr>
              <a:defRPr/>
            </a:pPr>
            <a:r>
              <a:rPr lang="en-US" sz="2000" dirty="0"/>
              <a:t>Use this time to answer questions the parents may have (lunch, bus schedules, etc.)</a:t>
            </a:r>
          </a:p>
          <a:p>
            <a:pPr>
              <a:defRPr/>
            </a:pPr>
            <a:r>
              <a:rPr lang="en-US" sz="2000" dirty="0"/>
              <a:t>Give out registration </a:t>
            </a:r>
            <a:r>
              <a:rPr lang="en-US" sz="2000" dirty="0" smtClean="0"/>
              <a:t>materials (if principal approves).</a:t>
            </a:r>
            <a:endParaRPr lang="en-US" sz="2000" dirty="0"/>
          </a:p>
          <a:p>
            <a:pPr>
              <a:defRPr/>
            </a:pPr>
            <a:r>
              <a:rPr lang="en-US" sz="2000" dirty="0"/>
              <a:t>Should be focused on the Countdown to Kindergarten children – not part of regular </a:t>
            </a:r>
            <a:r>
              <a:rPr lang="en-US" sz="2000" dirty="0" smtClean="0"/>
              <a:t>registration</a:t>
            </a:r>
            <a:r>
              <a:rPr lang="en-US" sz="2000" dirty="0"/>
              <a:t> </a:t>
            </a:r>
            <a:r>
              <a:rPr lang="en-US" sz="2000" dirty="0" smtClean="0"/>
              <a:t>day.</a:t>
            </a:r>
          </a:p>
          <a:p>
            <a:pPr>
              <a:defRPr/>
            </a:pPr>
            <a:r>
              <a:rPr lang="en-US" sz="2000" dirty="0" smtClean="0"/>
              <a:t>Parent completes the </a:t>
            </a:r>
            <a:r>
              <a:rPr lang="en-US" sz="2000" u="sng" dirty="0" smtClean="0"/>
              <a:t>Post Survey</a:t>
            </a:r>
          </a:p>
          <a:p>
            <a:pPr>
              <a:defRPr/>
            </a:pPr>
            <a:r>
              <a:rPr lang="en-US" sz="2000" dirty="0" smtClean="0"/>
              <a:t> Record </a:t>
            </a:r>
            <a:r>
              <a:rPr lang="en-US" sz="2000" dirty="0"/>
              <a:t>the visit on the </a:t>
            </a:r>
            <a:r>
              <a:rPr lang="en-US" sz="2000" u="sng" dirty="0"/>
              <a:t>Record of Home Visits Form</a:t>
            </a:r>
          </a:p>
          <a:p>
            <a:pPr marL="109728" indent="0" eaLnBrk="1" fontAlgn="auto" hangingPunct="1">
              <a:spcAft>
                <a:spcPts val="0"/>
              </a:spcAft>
              <a:buNone/>
              <a:defRPr/>
            </a:pPr>
            <a:endParaRPr lang="en-US" dirty="0" smtClean="0"/>
          </a:p>
        </p:txBody>
      </p:sp>
      <p:pic>
        <p:nvPicPr>
          <p:cNvPr id="3" name="Picture 2"/>
          <p:cNvPicPr>
            <a:picLocks noChangeAspect="1"/>
          </p:cNvPicPr>
          <p:nvPr/>
        </p:nvPicPr>
        <p:blipFill>
          <a:blip r:embed="rId2"/>
          <a:stretch>
            <a:fillRect/>
          </a:stretch>
        </p:blipFill>
        <p:spPr>
          <a:xfrm>
            <a:off x="7877317" y="126206"/>
            <a:ext cx="1238250" cy="1576387"/>
          </a:xfrm>
          <a:prstGeom prst="rect">
            <a:avLst/>
          </a:prstGeom>
        </p:spPr>
      </p:pic>
    </p:spTree>
    <p:extLst>
      <p:ext uri="{BB962C8B-B14F-4D97-AF65-F5344CB8AC3E}">
        <p14:creationId xmlns:p14="http://schemas.microsoft.com/office/powerpoint/2010/main" val="128817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
            </a:r>
            <a:br>
              <a:rPr lang="en-US" sz="2800" dirty="0" smtClean="0"/>
            </a:br>
            <a:r>
              <a:rPr lang="en-US" sz="2800" dirty="0" smtClean="0"/>
              <a:t>Next Steps</a:t>
            </a:r>
            <a:r>
              <a:rPr lang="en-US" sz="2800" b="1" dirty="0" smtClean="0"/>
              <a:t/>
            </a:r>
            <a:br>
              <a:rPr lang="en-US" sz="2800" b="1" dirty="0" smtClean="0"/>
            </a:br>
            <a:endParaRPr lang="en-US" sz="2800" i="1" dirty="0"/>
          </a:p>
        </p:txBody>
      </p:sp>
      <p:sp>
        <p:nvSpPr>
          <p:cNvPr id="6" name="Content Placeholder 5"/>
          <p:cNvSpPr>
            <a:spLocks noGrp="1"/>
          </p:cNvSpPr>
          <p:nvPr>
            <p:ph idx="1"/>
          </p:nvPr>
        </p:nvSpPr>
        <p:spPr>
          <a:xfrm>
            <a:off x="457200" y="1219200"/>
            <a:ext cx="8229600" cy="4995672"/>
          </a:xfrm>
        </p:spPr>
        <p:txBody>
          <a:bodyPr>
            <a:normAutofit fontScale="92500"/>
          </a:bodyPr>
          <a:lstStyle/>
          <a:p>
            <a:pPr marL="109728" indent="0" algn="ctr">
              <a:buNone/>
            </a:pPr>
            <a:endParaRPr lang="en-US" dirty="0" smtClean="0"/>
          </a:p>
          <a:p>
            <a:pPr>
              <a:buFontTx/>
              <a:buChar char="-"/>
            </a:pPr>
            <a:r>
              <a:rPr lang="en-US" dirty="0" smtClean="0"/>
              <a:t>Today</a:t>
            </a:r>
          </a:p>
          <a:p>
            <a:pPr lvl="2"/>
            <a:r>
              <a:rPr lang="en-US" dirty="0" smtClean="0"/>
              <a:t>Sign MOA, Confidentiality Form, &amp; W9</a:t>
            </a:r>
          </a:p>
          <a:p>
            <a:pPr lvl="2"/>
            <a:r>
              <a:rPr lang="en-US" dirty="0" smtClean="0"/>
              <a:t>Pick-up toolkits, supplies, and notebooks</a:t>
            </a:r>
          </a:p>
          <a:p>
            <a:pPr marL="630936" lvl="2" indent="0">
              <a:buNone/>
            </a:pPr>
            <a:endParaRPr lang="en-US" sz="1000" dirty="0"/>
          </a:p>
          <a:p>
            <a:pPr>
              <a:buFontTx/>
              <a:buChar char="-"/>
            </a:pPr>
            <a:r>
              <a:rPr lang="en-US" dirty="0" smtClean="0"/>
              <a:t>Next Week</a:t>
            </a:r>
            <a:endParaRPr lang="en-US" dirty="0"/>
          </a:p>
          <a:p>
            <a:pPr lvl="2"/>
            <a:r>
              <a:rPr lang="en-US" dirty="0" smtClean="0"/>
              <a:t>Copies of MOA and excel invoice file will be emailed to you.</a:t>
            </a:r>
          </a:p>
          <a:p>
            <a:pPr lvl="2"/>
            <a:r>
              <a:rPr lang="en-US" dirty="0" smtClean="0"/>
              <a:t>Begin scheduling visits – can begin as soon as school is out.</a:t>
            </a:r>
          </a:p>
          <a:p>
            <a:pPr>
              <a:buFontTx/>
              <a:buChar char="-"/>
            </a:pPr>
            <a:r>
              <a:rPr lang="en-US" dirty="0" smtClean="0"/>
              <a:t>During Summer</a:t>
            </a:r>
            <a:endParaRPr lang="en-US" dirty="0"/>
          </a:p>
          <a:p>
            <a:pPr lvl="2"/>
            <a:r>
              <a:rPr lang="en-US" dirty="0" smtClean="0"/>
              <a:t>Check email for information requests, etc.</a:t>
            </a:r>
          </a:p>
          <a:p>
            <a:pPr lvl="2"/>
            <a:r>
              <a:rPr lang="en-US" dirty="0" smtClean="0"/>
              <a:t>Let your county partnership contact person know when 6</a:t>
            </a:r>
            <a:r>
              <a:rPr lang="en-US" baseline="30000" dirty="0" smtClean="0"/>
              <a:t>th</a:t>
            </a:r>
            <a:r>
              <a:rPr lang="en-US" dirty="0" smtClean="0"/>
              <a:t> visit is planned (so they can arrange for pictures, etc. for newspaper).</a:t>
            </a:r>
            <a:endParaRPr lang="en-US" dirty="0"/>
          </a:p>
          <a:p>
            <a:pPr marL="630936" lvl="2" indent="0">
              <a:buNone/>
            </a:pPr>
            <a:endParaRPr lang="en-US" dirty="0"/>
          </a:p>
          <a:p>
            <a:pPr marL="630936" lvl="2" indent="0">
              <a:buNone/>
            </a:pPr>
            <a:endParaRPr lang="en-US" dirty="0" smtClean="0"/>
          </a:p>
          <a:p>
            <a:pPr lvl="2"/>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defRPr/>
            </a:pPr>
            <a:r>
              <a:rPr lang="en-US" sz="2800" i="1" dirty="0"/>
              <a:t>Effective teachers have a plan.  If you don’t have a plan, then you’re planning to fail.</a:t>
            </a:r>
          </a:p>
          <a:p>
            <a:pPr marL="0" indent="0" algn="ctr">
              <a:buNone/>
              <a:defRPr/>
            </a:pPr>
            <a:r>
              <a:rPr lang="en-US" sz="2800" i="1" dirty="0"/>
              <a:t>Always remember that home visits can be a significant resource in improving student academic and social achievement.  You have your first ten students in CTK to make that difference.  Enjoy your visits and  be safe!  </a:t>
            </a:r>
            <a:r>
              <a:rPr lang="en-US" sz="2800" i="1" dirty="0" smtClean="0">
                <a:sym typeface="Wingdings" pitchFamily="2" charset="2"/>
              </a:rPr>
              <a:t></a:t>
            </a:r>
          </a:p>
          <a:p>
            <a:pPr marL="0" indent="0" algn="ctr">
              <a:buNone/>
              <a:defRPr/>
            </a:pPr>
            <a:endParaRPr lang="en-US" sz="2800" i="1" dirty="0"/>
          </a:p>
          <a:p>
            <a:endParaRPr lang="en-US" dirty="0"/>
          </a:p>
        </p:txBody>
      </p:sp>
      <p:sp>
        <p:nvSpPr>
          <p:cNvPr id="3" name="Title 2"/>
          <p:cNvSpPr>
            <a:spLocks noGrp="1"/>
          </p:cNvSpPr>
          <p:nvPr>
            <p:ph type="title"/>
          </p:nvPr>
        </p:nvSpPr>
        <p:spPr/>
        <p:txBody>
          <a:bodyPr/>
          <a:lstStyle/>
          <a:p>
            <a:pPr algn="ctr"/>
            <a:r>
              <a:rPr lang="en-US" dirty="0" smtClean="0"/>
              <a:t>Remember…..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648200"/>
            <a:ext cx="2133600"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0621312"/>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1524000"/>
            <a:ext cx="8229600" cy="1143000"/>
          </a:xfrm>
        </p:spPr>
        <p:txBody>
          <a:bodyPr>
            <a:normAutofit fontScale="90000"/>
          </a:bodyPr>
          <a:lstStyle/>
          <a:p>
            <a:pPr algn="ctr"/>
            <a:r>
              <a:rPr lang="en-US" sz="5400" b="1" dirty="0" smtClean="0">
                <a:solidFill>
                  <a:srgbClr val="00B0F0"/>
                </a:solidFill>
              </a:rPr>
              <a:t/>
            </a:r>
            <a:br>
              <a:rPr lang="en-US" sz="5400" b="1" dirty="0" smtClean="0">
                <a:solidFill>
                  <a:srgbClr val="00B0F0"/>
                </a:solidFill>
              </a:rPr>
            </a:br>
            <a:r>
              <a:rPr lang="en-US" sz="5400" b="1" dirty="0">
                <a:solidFill>
                  <a:srgbClr val="00B0F0"/>
                </a:solidFill>
              </a:rPr>
              <a:t/>
            </a:r>
            <a:br>
              <a:rPr lang="en-US" sz="5400" b="1" dirty="0">
                <a:solidFill>
                  <a:srgbClr val="00B0F0"/>
                </a:solidFill>
              </a:rPr>
            </a:br>
            <a:r>
              <a:rPr lang="en-US" sz="5400" b="1" dirty="0" smtClean="0">
                <a:solidFill>
                  <a:srgbClr val="00B0F0"/>
                </a:solidFill>
              </a:rPr>
              <a:t/>
            </a:r>
            <a:br>
              <a:rPr lang="en-US" sz="5400" b="1" dirty="0" smtClean="0">
                <a:solidFill>
                  <a:srgbClr val="00B0F0"/>
                </a:solidFill>
              </a:rPr>
            </a:br>
            <a:r>
              <a:rPr lang="en-US" sz="5400" b="1" dirty="0">
                <a:solidFill>
                  <a:srgbClr val="00B0F0"/>
                </a:solidFill>
              </a:rPr>
              <a:t/>
            </a:r>
            <a:br>
              <a:rPr lang="en-US" sz="5400" b="1" dirty="0">
                <a:solidFill>
                  <a:srgbClr val="00B0F0"/>
                </a:solidFill>
              </a:rPr>
            </a:br>
            <a:r>
              <a:rPr lang="en-US" sz="5400" b="1" dirty="0" smtClean="0">
                <a:solidFill>
                  <a:srgbClr val="00B0F0"/>
                </a:solidFill>
              </a:rPr>
              <a:t/>
            </a:r>
            <a:br>
              <a:rPr lang="en-US" sz="5400" b="1" dirty="0" smtClean="0">
                <a:solidFill>
                  <a:srgbClr val="00B0F0"/>
                </a:solidFill>
              </a:rPr>
            </a:br>
            <a:r>
              <a:rPr lang="en-US" sz="5400" b="1" dirty="0" smtClean="0">
                <a:solidFill>
                  <a:srgbClr val="00B0F0"/>
                </a:solidFill>
              </a:rPr>
              <a:t/>
            </a:r>
            <a:br>
              <a:rPr lang="en-US" sz="5400" b="1" dirty="0" smtClean="0">
                <a:solidFill>
                  <a:srgbClr val="00B0F0"/>
                </a:solidFill>
              </a:rPr>
            </a:br>
            <a:r>
              <a:rPr lang="en-US" sz="5400" b="1" dirty="0">
                <a:solidFill>
                  <a:srgbClr val="00B0F0"/>
                </a:solidFill>
              </a:rPr>
              <a:t> </a:t>
            </a:r>
            <a:r>
              <a:rPr lang="en-US" sz="5400" b="1" dirty="0" smtClean="0">
                <a:solidFill>
                  <a:srgbClr val="00B0F0"/>
                </a:solidFill>
              </a:rPr>
              <a:t> </a:t>
            </a:r>
            <a:br>
              <a:rPr lang="en-US" sz="5400" b="1" dirty="0" smtClean="0">
                <a:solidFill>
                  <a:srgbClr val="00B0F0"/>
                </a:solidFill>
              </a:rPr>
            </a:br>
            <a:r>
              <a:rPr lang="en-US" sz="5400" b="1" dirty="0">
                <a:solidFill>
                  <a:srgbClr val="00B0F0"/>
                </a:solidFill>
              </a:rPr>
              <a:t> </a:t>
            </a:r>
            <a:r>
              <a:rPr lang="en-US" sz="5400" b="1" dirty="0" smtClean="0">
                <a:solidFill>
                  <a:srgbClr val="00B0F0"/>
                </a:solidFill>
              </a:rPr>
              <a:t>   QUESTIONS?</a:t>
            </a:r>
            <a:br>
              <a:rPr lang="en-US" sz="5400" b="1" dirty="0" smtClean="0">
                <a:solidFill>
                  <a:srgbClr val="00B0F0"/>
                </a:solidFill>
              </a:rPr>
            </a:br>
            <a:endParaRPr lang="en-US" sz="5400" b="1"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533400"/>
            <a:ext cx="3810868" cy="2972477"/>
          </a:xfrm>
          <a:prstGeom prst="rect">
            <a:avLst/>
          </a:prstGeom>
        </p:spPr>
      </p:pic>
    </p:spTree>
    <p:extLst>
      <p:ext uri="{BB962C8B-B14F-4D97-AF65-F5344CB8AC3E}">
        <p14:creationId xmlns:p14="http://schemas.microsoft.com/office/powerpoint/2010/main" val="88816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Countdown to Kindergarten (CTK) is a First Steps program based on other successful school transition models from around the country. Its goals are:</a:t>
            </a:r>
          </a:p>
          <a:p>
            <a:r>
              <a:rPr lang="en-US" dirty="0"/>
              <a:t>to increase the successful transition of South Carolina’s most at-risk children into the K-12 school system;</a:t>
            </a:r>
          </a:p>
          <a:p>
            <a:r>
              <a:rPr lang="en-US" dirty="0"/>
              <a:t>to increase parent involvement in the early grades (particularly in hard-to-reach communities), when children’s learning is foundational for life success; and</a:t>
            </a:r>
          </a:p>
          <a:p>
            <a:r>
              <a:rPr lang="en-US" dirty="0"/>
              <a:t>to increase public awareness of the importance of school readiness and provide ways for parents and communities to impact children’s early school success.</a:t>
            </a:r>
          </a:p>
          <a:p>
            <a:endParaRPr lang="en-US" dirty="0"/>
          </a:p>
        </p:txBody>
      </p:sp>
      <p:sp>
        <p:nvSpPr>
          <p:cNvPr id="3" name="Title 2"/>
          <p:cNvSpPr>
            <a:spLocks noGrp="1"/>
          </p:cNvSpPr>
          <p:nvPr>
            <p:ph type="title"/>
          </p:nvPr>
        </p:nvSpPr>
        <p:spPr/>
        <p:txBody>
          <a:bodyPr>
            <a:normAutofit fontScale="90000"/>
          </a:bodyPr>
          <a:lstStyle/>
          <a:p>
            <a:pPr algn="ctr"/>
            <a:r>
              <a:rPr lang="en-US" dirty="0" smtClean="0"/>
              <a:t>What is Countdown to Kindergarten?</a:t>
            </a:r>
            <a:endParaRPr lang="en-US" dirty="0"/>
          </a:p>
        </p:txBody>
      </p:sp>
    </p:spTree>
    <p:extLst>
      <p:ext uri="{BB962C8B-B14F-4D97-AF65-F5344CB8AC3E}">
        <p14:creationId xmlns:p14="http://schemas.microsoft.com/office/powerpoint/2010/main" val="269920932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endParaRPr lang="en-US" b="1" dirty="0"/>
          </a:p>
          <a:p>
            <a:r>
              <a:rPr lang="en-US" b="1" dirty="0"/>
              <a:t>Home Visitation.</a:t>
            </a:r>
            <a:r>
              <a:rPr lang="en-US" dirty="0"/>
              <a:t> Teachers make six visits over the summer to the homes of participating students and families. Visits are hour-long sessions whereby children and families are introduced to actual materials used in kindergarten and are given a Kindergarten Transition Toolkit (backpack filled with books, puzzles, clay, </a:t>
            </a:r>
            <a:r>
              <a:rPr lang="en-US" dirty="0" smtClean="0"/>
              <a:t>blocks, etc</a:t>
            </a:r>
            <a:r>
              <a:rPr lang="en-US" dirty="0"/>
              <a:t>.) to keep</a:t>
            </a:r>
            <a:r>
              <a:rPr lang="en-US" dirty="0" smtClean="0"/>
              <a:t>.</a:t>
            </a:r>
          </a:p>
          <a:p>
            <a:endParaRPr lang="en-US" dirty="0"/>
          </a:p>
          <a:p>
            <a:r>
              <a:rPr lang="en-US" b="1" dirty="0"/>
              <a:t>Learning Celebration.</a:t>
            </a:r>
            <a:r>
              <a:rPr lang="en-US" dirty="0"/>
              <a:t> The last visit is a “field trip” to the school where the child will attend class in the fall. Early in August a CTK Celebration is planned to host the children and their families to a meal and celebration of their child’s accomplishment. We build on their excitement by providing additional school supplies and books for the children and help the parents learn about other community resources to help their children excel in their efforts</a:t>
            </a:r>
            <a:r>
              <a:rPr lang="en-US" dirty="0" smtClean="0"/>
              <a:t>.</a:t>
            </a:r>
          </a:p>
          <a:p>
            <a:endParaRPr lang="en-US" dirty="0"/>
          </a:p>
          <a:p>
            <a:r>
              <a:rPr lang="en-US" b="1" dirty="0"/>
              <a:t>Public Awareness.</a:t>
            </a:r>
            <a:r>
              <a:rPr lang="en-US" dirty="0"/>
              <a:t> Throughout the summer, First Steps releases tips to statewide media to help parents and caregivers get children ready for kindergarten.</a:t>
            </a:r>
          </a:p>
          <a:p>
            <a:endParaRPr lang="en-US" dirty="0"/>
          </a:p>
        </p:txBody>
      </p:sp>
      <p:sp>
        <p:nvSpPr>
          <p:cNvPr id="3" name="Title 2"/>
          <p:cNvSpPr>
            <a:spLocks noGrp="1"/>
          </p:cNvSpPr>
          <p:nvPr>
            <p:ph type="title"/>
          </p:nvPr>
        </p:nvSpPr>
        <p:spPr/>
        <p:txBody>
          <a:bodyPr>
            <a:normAutofit fontScale="90000"/>
          </a:bodyPr>
          <a:lstStyle/>
          <a:p>
            <a:pPr algn="ctr"/>
            <a:r>
              <a:rPr lang="en-US" dirty="0" smtClean="0"/>
              <a:t>What is Countdown to Kindergarten?</a:t>
            </a:r>
            <a:endParaRPr lang="en-US" dirty="0"/>
          </a:p>
        </p:txBody>
      </p:sp>
    </p:spTree>
    <p:extLst>
      <p:ext uri="{BB962C8B-B14F-4D97-AF65-F5344CB8AC3E}">
        <p14:creationId xmlns:p14="http://schemas.microsoft.com/office/powerpoint/2010/main" val="301041582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48072"/>
          </a:xfrm>
        </p:spPr>
        <p:txBody>
          <a:bodyPr>
            <a:noAutofit/>
          </a:bodyPr>
          <a:lstStyle/>
          <a:p>
            <a:endParaRPr lang="en-US" sz="2800" b="1" dirty="0" smtClean="0"/>
          </a:p>
          <a:p>
            <a:r>
              <a:rPr lang="en-US" sz="2600" b="1" dirty="0" smtClean="0"/>
              <a:t>CTK is 13 years old this year! </a:t>
            </a:r>
          </a:p>
          <a:p>
            <a:pPr marL="109728" indent="0">
              <a:buNone/>
            </a:pPr>
            <a:r>
              <a:rPr lang="en-US" sz="2600" b="1" dirty="0" smtClean="0"/>
              <a:t> </a:t>
            </a:r>
          </a:p>
          <a:p>
            <a:r>
              <a:rPr lang="en-US" sz="2600" b="1" dirty="0" smtClean="0"/>
              <a:t>Over 10,000 children state-wide have participated.</a:t>
            </a:r>
          </a:p>
          <a:p>
            <a:endParaRPr lang="en-US" sz="2600" b="1" dirty="0" smtClean="0"/>
          </a:p>
          <a:p>
            <a:r>
              <a:rPr lang="en-US" sz="2600" b="1" dirty="0" smtClean="0"/>
              <a:t>Program was developed in South Carolina and is a nationally recognized model.</a:t>
            </a:r>
            <a:endParaRPr lang="en-US" sz="2600" dirty="0" smtClean="0"/>
          </a:p>
          <a:p>
            <a:pPr>
              <a:buNone/>
            </a:pPr>
            <a:r>
              <a:rPr lang="en-US" b="1" dirty="0" smtClean="0"/>
              <a:t> </a:t>
            </a:r>
            <a:endParaRPr lang="en-US" dirty="0" smtClean="0"/>
          </a:p>
          <a:p>
            <a:endParaRPr lang="en-US" dirty="0"/>
          </a:p>
        </p:txBody>
      </p:sp>
      <p:sp>
        <p:nvSpPr>
          <p:cNvPr id="2" name="Title 1"/>
          <p:cNvSpPr>
            <a:spLocks noGrp="1"/>
          </p:cNvSpPr>
          <p:nvPr>
            <p:ph type="title"/>
          </p:nvPr>
        </p:nvSpPr>
        <p:spPr/>
        <p:txBody>
          <a:bodyPr>
            <a:normAutofit/>
          </a:bodyPr>
          <a:lstStyle/>
          <a:p>
            <a:pPr algn="ctr"/>
            <a:r>
              <a:rPr lang="en-US" sz="3200" dirty="0" smtClean="0"/>
              <a:t>The History of </a:t>
            </a:r>
            <a:br>
              <a:rPr lang="en-US" sz="3200" dirty="0" smtClean="0"/>
            </a:br>
            <a:r>
              <a:rPr lang="en-US" sz="3200" dirty="0" smtClean="0"/>
              <a:t>Countdown to Kindergarten </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876800"/>
            <a:ext cx="2362634" cy="18428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3200" dirty="0" smtClean="0"/>
              <a:t>How do you get paid?</a:t>
            </a:r>
            <a:br>
              <a:rPr lang="en-US" sz="3200" dirty="0" smtClean="0"/>
            </a:br>
            <a:endParaRPr lang="en-US" sz="3200" dirty="0"/>
          </a:p>
        </p:txBody>
      </p:sp>
      <p:sp>
        <p:nvSpPr>
          <p:cNvPr id="6" name="Content Placeholder 2"/>
          <p:cNvSpPr>
            <a:spLocks noGrp="1"/>
          </p:cNvSpPr>
          <p:nvPr>
            <p:ph idx="1"/>
          </p:nvPr>
        </p:nvSpPr>
        <p:spPr>
          <a:xfrm>
            <a:off x="304800" y="838200"/>
            <a:ext cx="8610600" cy="5148072"/>
          </a:xfrm>
        </p:spPr>
        <p:txBody>
          <a:bodyPr>
            <a:noAutofit/>
          </a:bodyPr>
          <a:lstStyle/>
          <a:p>
            <a:pPr>
              <a:buNone/>
            </a:pPr>
            <a:endParaRPr lang="en-US" altLang="en-US" sz="2400" dirty="0" smtClean="0"/>
          </a:p>
          <a:p>
            <a:pPr>
              <a:buNone/>
            </a:pPr>
            <a:r>
              <a:rPr lang="en-US" altLang="en-US" sz="1800" dirty="0" smtClean="0"/>
              <a:t>1</a:t>
            </a:r>
            <a:r>
              <a:rPr lang="en-US" altLang="en-US" sz="1800" baseline="30000" dirty="0" smtClean="0"/>
              <a:t>st</a:t>
            </a:r>
            <a:r>
              <a:rPr lang="en-US" altLang="en-US" sz="1800" dirty="0" smtClean="0"/>
              <a:t> – Memorandum of Agreement &amp; Confidentiality Form</a:t>
            </a:r>
          </a:p>
          <a:p>
            <a:pPr>
              <a:buNone/>
            </a:pPr>
            <a:r>
              <a:rPr lang="en-US" altLang="en-US" sz="1800" dirty="0"/>
              <a:t>	</a:t>
            </a:r>
            <a:r>
              <a:rPr lang="en-US" altLang="en-US" sz="1800" dirty="0" smtClean="0"/>
              <a:t>	(</a:t>
            </a:r>
            <a:r>
              <a:rPr lang="en-US" altLang="en-US" sz="1800" u="sng" dirty="0" smtClean="0"/>
              <a:t>Refer to local First Steps office for direction on who you contact</a:t>
            </a:r>
            <a:r>
              <a:rPr lang="en-US" altLang="en-US" sz="1800" dirty="0" smtClean="0"/>
              <a:t>)</a:t>
            </a:r>
          </a:p>
          <a:p>
            <a:pPr>
              <a:buNone/>
            </a:pPr>
            <a:endParaRPr lang="en-US" altLang="en-US" sz="1800" dirty="0" smtClean="0"/>
          </a:p>
          <a:p>
            <a:pPr>
              <a:buNone/>
            </a:pPr>
            <a:r>
              <a:rPr lang="en-US" altLang="en-US" sz="1800" dirty="0" smtClean="0"/>
              <a:t>2</a:t>
            </a:r>
            <a:r>
              <a:rPr lang="en-US" altLang="en-US" sz="1800" baseline="30000" dirty="0" smtClean="0"/>
              <a:t>nd</a:t>
            </a:r>
            <a:r>
              <a:rPr lang="en-US" altLang="en-US" sz="1800" dirty="0" smtClean="0"/>
              <a:t> – W-9 form (</a:t>
            </a:r>
            <a:r>
              <a:rPr lang="en-US" altLang="en-US" sz="1800" u="sng" dirty="0" smtClean="0"/>
              <a:t>Refer to local First Steps office for direction on who you contact</a:t>
            </a:r>
            <a:r>
              <a:rPr lang="en-US" altLang="en-US" sz="1800" dirty="0" smtClean="0"/>
              <a:t>)</a:t>
            </a:r>
          </a:p>
          <a:p>
            <a:pPr>
              <a:buNone/>
            </a:pPr>
            <a:endParaRPr lang="en-US" altLang="en-US" sz="1800" dirty="0" smtClean="0"/>
          </a:p>
          <a:p>
            <a:pPr>
              <a:buNone/>
            </a:pPr>
            <a:r>
              <a:rPr lang="en-US" altLang="en-US" sz="1800" dirty="0" smtClean="0"/>
              <a:t>3</a:t>
            </a:r>
            <a:r>
              <a:rPr lang="en-US" altLang="en-US" sz="1800" baseline="30000" dirty="0" smtClean="0"/>
              <a:t>rd</a:t>
            </a:r>
            <a:r>
              <a:rPr lang="en-US" altLang="en-US" sz="1800" dirty="0" smtClean="0"/>
              <a:t> – Invoice </a:t>
            </a:r>
          </a:p>
          <a:p>
            <a:pPr lvl="3"/>
            <a:r>
              <a:rPr lang="en-US" altLang="en-US" sz="1800" dirty="0" smtClean="0"/>
              <a:t>Visit Stipend &amp; Mileage on the same form (This may vary by county partnership)</a:t>
            </a:r>
          </a:p>
          <a:p>
            <a:pPr lvl="3"/>
            <a:r>
              <a:rPr lang="en-US" altLang="en-US" sz="1800" dirty="0" smtClean="0"/>
              <a:t>Electronic version of the form will be emailed to you</a:t>
            </a:r>
          </a:p>
          <a:p>
            <a:pPr lvl="3"/>
            <a:r>
              <a:rPr lang="en-US" altLang="en-US" sz="1800" dirty="0" smtClean="0"/>
              <a:t>$______ for completed visits (Mileage Info-based on your county partnership agreement or school district agreement)</a:t>
            </a:r>
          </a:p>
          <a:p>
            <a:pPr lvl="3"/>
            <a:r>
              <a:rPr lang="en-US" altLang="en-US" sz="1800" b="1" dirty="0" smtClean="0"/>
              <a:t>JUNE VISITS – Invoice due BY JULY 7</a:t>
            </a:r>
            <a:r>
              <a:rPr lang="en-US" altLang="en-US" sz="1800" b="1" baseline="30000" dirty="0" smtClean="0"/>
              <a:t>th</a:t>
            </a:r>
            <a:endParaRPr lang="en-US" altLang="en-US" sz="1800" b="1" dirty="0" smtClean="0"/>
          </a:p>
          <a:p>
            <a:pPr lvl="3"/>
            <a:r>
              <a:rPr lang="en-US" altLang="en-US" sz="1800" b="1" dirty="0" smtClean="0"/>
              <a:t>JULY/AUGUST VISITS – Invoice &amp; ALL REQUIRED FORMS due by AUGUST 15</a:t>
            </a:r>
            <a:r>
              <a:rPr lang="en-US" altLang="en-US" sz="1800" b="1" baseline="30000" dirty="0" smtClean="0"/>
              <a:t>th</a:t>
            </a:r>
            <a:r>
              <a:rPr lang="en-US" altLang="en-US" sz="1800" b="1" dirty="0" smtClean="0"/>
              <a:t>.</a:t>
            </a:r>
          </a:p>
          <a:p>
            <a:pPr marL="914400" lvl="3" indent="0">
              <a:buNone/>
            </a:pPr>
            <a:r>
              <a:rPr lang="en-US" altLang="en-US" sz="1600" dirty="0"/>
              <a:t>	</a:t>
            </a:r>
            <a:r>
              <a:rPr lang="en-US" altLang="en-US" sz="1600" dirty="0" smtClean="0"/>
              <a:t>	</a:t>
            </a:r>
            <a:endParaRPr lang="en-US" altLang="en-US" sz="1600" dirty="0"/>
          </a:p>
          <a:p>
            <a:pPr>
              <a:buNone/>
            </a:pPr>
            <a:r>
              <a:rPr lang="en-US" b="1" dirty="0" smtClean="0"/>
              <a:t> </a:t>
            </a:r>
            <a:endParaRPr lang="en-US" dirty="0" smtClean="0"/>
          </a:p>
          <a:p>
            <a:endParaRPr lang="en-US" dirty="0"/>
          </a:p>
        </p:txBody>
      </p:sp>
    </p:spTree>
    <p:extLst>
      <p:ext uri="{BB962C8B-B14F-4D97-AF65-F5344CB8AC3E}">
        <p14:creationId xmlns:p14="http://schemas.microsoft.com/office/powerpoint/2010/main" val="217096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Completing the teacher survey is required.</a:t>
            </a:r>
          </a:p>
          <a:p>
            <a:pPr marL="109728" indent="0">
              <a:buNone/>
            </a:pPr>
            <a:endParaRPr lang="en-US" dirty="0" smtClean="0"/>
          </a:p>
          <a:p>
            <a:r>
              <a:rPr lang="en-US" dirty="0" smtClean="0"/>
              <a:t>Must be completed 9 weeks after school starts</a:t>
            </a:r>
          </a:p>
          <a:p>
            <a:pPr marL="109728" indent="0">
              <a:buNone/>
            </a:pPr>
            <a:endParaRPr lang="en-US" dirty="0" smtClean="0"/>
          </a:p>
          <a:p>
            <a:r>
              <a:rPr lang="en-US" smtClean="0"/>
              <a:t>Specific survey information </a:t>
            </a:r>
            <a:r>
              <a:rPr lang="en-US" dirty="0" smtClean="0"/>
              <a:t>will be sent to you after the start of school from the State Office</a:t>
            </a:r>
            <a:endParaRPr lang="en-US" dirty="0"/>
          </a:p>
        </p:txBody>
      </p:sp>
      <p:sp>
        <p:nvSpPr>
          <p:cNvPr id="3" name="Title 2"/>
          <p:cNvSpPr>
            <a:spLocks noGrp="1"/>
          </p:cNvSpPr>
          <p:nvPr>
            <p:ph type="title"/>
          </p:nvPr>
        </p:nvSpPr>
        <p:spPr/>
        <p:txBody>
          <a:bodyPr/>
          <a:lstStyle/>
          <a:p>
            <a:pPr algn="ctr"/>
            <a:r>
              <a:rPr lang="en-US" dirty="0" smtClean="0"/>
              <a:t>Teacher Survey</a:t>
            </a:r>
            <a:endParaRPr lang="en-US" dirty="0"/>
          </a:p>
        </p:txBody>
      </p:sp>
    </p:spTree>
    <p:extLst>
      <p:ext uri="{BB962C8B-B14F-4D97-AF65-F5344CB8AC3E}">
        <p14:creationId xmlns:p14="http://schemas.microsoft.com/office/powerpoint/2010/main" val="161344632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a:bodyPr>
          <a:lstStyle/>
          <a:p>
            <a:pPr>
              <a:defRPr/>
            </a:pPr>
            <a:r>
              <a:rPr lang="en-US" dirty="0"/>
              <a:t>Countdown Curriculum</a:t>
            </a:r>
          </a:p>
          <a:p>
            <a:pPr>
              <a:defRPr/>
            </a:pPr>
            <a:r>
              <a:rPr lang="en-US" dirty="0"/>
              <a:t>One set of parent handouts for each family</a:t>
            </a:r>
          </a:p>
          <a:p>
            <a:pPr>
              <a:defRPr/>
            </a:pPr>
            <a:r>
              <a:rPr lang="en-US" dirty="0"/>
              <a:t>Transition Toolkit</a:t>
            </a:r>
          </a:p>
          <a:p>
            <a:pPr>
              <a:defRPr/>
            </a:pPr>
            <a:r>
              <a:rPr lang="en-US" dirty="0"/>
              <a:t>Enrollment </a:t>
            </a:r>
            <a:r>
              <a:rPr lang="en-US" dirty="0" smtClean="0"/>
              <a:t>Forms </a:t>
            </a:r>
          </a:p>
          <a:p>
            <a:pPr marL="109728" indent="0">
              <a:buNone/>
              <a:defRPr/>
            </a:pPr>
            <a:r>
              <a:rPr lang="en-US" dirty="0"/>
              <a:t> </a:t>
            </a:r>
            <a:r>
              <a:rPr lang="en-US" dirty="0" smtClean="0"/>
              <a:t>    Family </a:t>
            </a:r>
            <a:r>
              <a:rPr lang="en-US" dirty="0"/>
              <a:t>I</a:t>
            </a:r>
            <a:r>
              <a:rPr lang="en-US" dirty="0" smtClean="0"/>
              <a:t>nformation Sheet </a:t>
            </a:r>
          </a:p>
          <a:p>
            <a:pPr marL="109728" indent="0">
              <a:buNone/>
              <a:defRPr/>
            </a:pPr>
            <a:r>
              <a:rPr lang="en-US" dirty="0"/>
              <a:t> </a:t>
            </a:r>
            <a:r>
              <a:rPr lang="en-US" dirty="0" smtClean="0"/>
              <a:t>    Consent &amp; Authorization </a:t>
            </a:r>
            <a:r>
              <a:rPr lang="en-US" dirty="0"/>
              <a:t>F</a:t>
            </a:r>
            <a:r>
              <a:rPr lang="en-US" dirty="0" smtClean="0"/>
              <a:t>orm</a:t>
            </a:r>
          </a:p>
          <a:p>
            <a:pPr marL="109728" indent="0">
              <a:buNone/>
              <a:defRPr/>
            </a:pPr>
            <a:r>
              <a:rPr lang="en-US" dirty="0"/>
              <a:t> </a:t>
            </a:r>
            <a:r>
              <a:rPr lang="en-US" dirty="0" smtClean="0"/>
              <a:t>    Privacy Statement</a:t>
            </a:r>
          </a:p>
          <a:p>
            <a:pPr marL="109728" indent="0">
              <a:buNone/>
              <a:defRPr/>
            </a:pPr>
            <a:r>
              <a:rPr lang="en-US" dirty="0"/>
              <a:t> </a:t>
            </a:r>
            <a:r>
              <a:rPr lang="en-US" dirty="0" smtClean="0"/>
              <a:t>    Family Eligibility Determination Form</a:t>
            </a:r>
            <a:endParaRPr lang="en-US" dirty="0"/>
          </a:p>
          <a:p>
            <a:pPr>
              <a:defRPr/>
            </a:pPr>
            <a:r>
              <a:rPr lang="en-US" dirty="0"/>
              <a:t>A Pre and Post Family Questionnaire</a:t>
            </a:r>
          </a:p>
          <a:p>
            <a:pPr>
              <a:defRPr/>
            </a:pPr>
            <a:r>
              <a:rPr lang="en-US" dirty="0"/>
              <a:t>Documentation of home visits made and mileage</a:t>
            </a:r>
          </a:p>
          <a:p>
            <a:endParaRPr lang="en-US" dirty="0"/>
          </a:p>
        </p:txBody>
      </p:sp>
      <p:sp>
        <p:nvSpPr>
          <p:cNvPr id="3" name="Title 2"/>
          <p:cNvSpPr>
            <a:spLocks noGrp="1"/>
          </p:cNvSpPr>
          <p:nvPr>
            <p:ph type="title"/>
          </p:nvPr>
        </p:nvSpPr>
        <p:spPr/>
        <p:txBody>
          <a:bodyPr>
            <a:normAutofit fontScale="90000"/>
          </a:bodyPr>
          <a:lstStyle/>
          <a:p>
            <a:pPr algn="ctr"/>
            <a:r>
              <a:rPr lang="en-US" dirty="0" smtClean="0"/>
              <a:t>What should I have to connect with Countdown Families?</a:t>
            </a:r>
            <a:endParaRPr lang="en-US" dirty="0"/>
          </a:p>
        </p:txBody>
      </p:sp>
    </p:spTree>
    <p:extLst>
      <p:ext uri="{BB962C8B-B14F-4D97-AF65-F5344CB8AC3E}">
        <p14:creationId xmlns:p14="http://schemas.microsoft.com/office/powerpoint/2010/main" val="150740615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3200" dirty="0" smtClean="0"/>
              <a:t>For Your Safety</a:t>
            </a:r>
            <a:endParaRPr lang="en-US" sz="3200" dirty="0"/>
          </a:p>
        </p:txBody>
      </p:sp>
      <p:sp>
        <p:nvSpPr>
          <p:cNvPr id="6" name="Content Placeholder 2"/>
          <p:cNvSpPr>
            <a:spLocks noGrp="1"/>
          </p:cNvSpPr>
          <p:nvPr>
            <p:ph idx="1"/>
          </p:nvPr>
        </p:nvSpPr>
        <p:spPr>
          <a:xfrm>
            <a:off x="685800" y="533400"/>
            <a:ext cx="8610600" cy="5148072"/>
          </a:xfrm>
        </p:spPr>
        <p:txBody>
          <a:bodyPr>
            <a:noAutofit/>
          </a:bodyPr>
          <a:lstStyle/>
          <a:p>
            <a:pPr algn="ctr">
              <a:buNone/>
            </a:pPr>
            <a:endParaRPr lang="en-US" b="1" dirty="0" smtClean="0"/>
          </a:p>
          <a:p>
            <a:r>
              <a:rPr lang="en-US" b="1" dirty="0" smtClean="0"/>
              <a:t>Your safety is most important.</a:t>
            </a:r>
          </a:p>
          <a:p>
            <a:r>
              <a:rPr lang="en-US" b="1" dirty="0" smtClean="0"/>
              <a:t>It is a HOME Visitation Program.</a:t>
            </a:r>
          </a:p>
          <a:p>
            <a:r>
              <a:rPr lang="en-US" b="1" dirty="0" smtClean="0"/>
              <a:t>Things to consider:</a:t>
            </a:r>
          </a:p>
          <a:p>
            <a:pPr lvl="1"/>
            <a:r>
              <a:rPr lang="en-US" b="1" dirty="0" smtClean="0"/>
              <a:t>Speak with 4k teacher that may have already visited the family before to gain insight.</a:t>
            </a:r>
          </a:p>
          <a:p>
            <a:pPr lvl="1"/>
            <a:r>
              <a:rPr lang="en-US" b="1" dirty="0" smtClean="0"/>
              <a:t>Drive by the home prior to the first visit to familiarize yourself with the area.  Notice your surroundings and whether or not there is adequate cellular coverage.</a:t>
            </a:r>
          </a:p>
          <a:p>
            <a:pPr lvl="1"/>
            <a:r>
              <a:rPr lang="en-US" b="1" dirty="0" smtClean="0"/>
              <a:t>Consider asking a school administrator to attend the first visit with you.</a:t>
            </a:r>
          </a:p>
          <a:p>
            <a:pPr lvl="1"/>
            <a:r>
              <a:rPr lang="en-US" b="1" dirty="0" smtClean="0"/>
              <a:t>Leave a schedule of where you will be and when you should be expected to return with a family member/school/friend.</a:t>
            </a:r>
            <a:br>
              <a:rPr lang="en-US" b="1" dirty="0" smtClean="0"/>
            </a:br>
            <a:endParaRPr lang="en-US" b="1" dirty="0" smtClean="0"/>
          </a:p>
          <a:p>
            <a:pPr marL="914400" lvl="3" indent="0">
              <a:buNone/>
            </a:pPr>
            <a:r>
              <a:rPr lang="en-US" altLang="en-US" sz="1600" dirty="0"/>
              <a:t>	</a:t>
            </a:r>
            <a:r>
              <a:rPr lang="en-US" altLang="en-US" sz="1600" dirty="0" smtClean="0"/>
              <a:t>	</a:t>
            </a:r>
            <a:endParaRPr lang="en-US" altLang="en-US" sz="1600" dirty="0"/>
          </a:p>
          <a:p>
            <a:pPr>
              <a:buNone/>
            </a:pPr>
            <a:r>
              <a:rPr lang="en-US" b="1" dirty="0" smtClean="0"/>
              <a:t> </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11447</TotalTime>
  <Words>1002</Words>
  <Application>Microsoft Office PowerPoint</Application>
  <PresentationFormat>On-screen Show (4:3)</PresentationFormat>
  <Paragraphs>195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  </vt:lpstr>
      <vt:lpstr> AGENDA</vt:lpstr>
      <vt:lpstr>What is Countdown to Kindergarten?</vt:lpstr>
      <vt:lpstr>What is Countdown to Kindergarten?</vt:lpstr>
      <vt:lpstr>The History of  Countdown to Kindergarten </vt:lpstr>
      <vt:lpstr>How do you get paid? </vt:lpstr>
      <vt:lpstr>Teacher Survey</vt:lpstr>
      <vt:lpstr>What should I have to connect with Countdown Families?</vt:lpstr>
      <vt:lpstr>For Your Safety</vt:lpstr>
      <vt:lpstr>The DO’s to Countdown to Kindergarten  </vt:lpstr>
      <vt:lpstr>The DO’s to Countdown to Kindergarten  </vt:lpstr>
      <vt:lpstr>What Not to do in Countdown to Kindergarten  </vt:lpstr>
      <vt:lpstr>Tips for Successful Visits  </vt:lpstr>
      <vt:lpstr>Pre &amp; Post Questionnaires</vt:lpstr>
      <vt:lpstr>Pre &amp; Post Parent Survey</vt:lpstr>
      <vt:lpstr>Visit 1- Getting to Know You </vt:lpstr>
      <vt:lpstr>Visit 2- Language Arts </vt:lpstr>
      <vt:lpstr>Visit 3- Math </vt:lpstr>
      <vt:lpstr>Visit 4- Science </vt:lpstr>
      <vt:lpstr>Visit 5- Social Studies &amp; Writing </vt:lpstr>
      <vt:lpstr>PowerPoint Presentation</vt:lpstr>
      <vt:lpstr>Visit 6- Classroom Visit </vt:lpstr>
      <vt:lpstr> Next Steps </vt:lpstr>
      <vt:lpstr>Remember…..</vt:lpstr>
      <vt:lpst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Steps Comment</dc:creator>
  <cp:lastModifiedBy>Ingram, Samantha</cp:lastModifiedBy>
  <cp:revision>126</cp:revision>
  <dcterms:created xsi:type="dcterms:W3CDTF">2014-03-02T17:24:46Z</dcterms:created>
  <dcterms:modified xsi:type="dcterms:W3CDTF">2016-04-15T19:01:16Z</dcterms:modified>
</cp:coreProperties>
</file>